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97" r:id="rId4"/>
    <p:sldId id="298" r:id="rId5"/>
    <p:sldId id="299" r:id="rId6"/>
    <p:sldId id="300" r:id="rId7"/>
    <p:sldId id="258" r:id="rId8"/>
    <p:sldId id="285" r:id="rId9"/>
    <p:sldId id="259" r:id="rId10"/>
    <p:sldId id="306" r:id="rId11"/>
    <p:sldId id="307" r:id="rId12"/>
    <p:sldId id="304" r:id="rId13"/>
    <p:sldId id="308" r:id="rId14"/>
    <p:sldId id="309" r:id="rId15"/>
    <p:sldId id="310" r:id="rId16"/>
    <p:sldId id="311" r:id="rId17"/>
    <p:sldId id="303" r:id="rId18"/>
    <p:sldId id="312" r:id="rId19"/>
    <p:sldId id="313" r:id="rId20"/>
    <p:sldId id="314" r:id="rId21"/>
    <p:sldId id="315" r:id="rId22"/>
    <p:sldId id="316" r:id="rId23"/>
    <p:sldId id="317" r:id="rId24"/>
    <p:sldId id="318" r:id="rId25"/>
    <p:sldId id="319" r:id="rId26"/>
    <p:sldId id="320" r:id="rId27"/>
    <p:sldId id="321" r:id="rId28"/>
    <p:sldId id="322" r:id="rId29"/>
    <p:sldId id="280" r:id="rId30"/>
    <p:sldId id="288" r:id="rId3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p:scale>
          <a:sx n="71" d="100"/>
          <a:sy n="71" d="100"/>
        </p:scale>
        <p:origin x="-90" y="-7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0EA16448-C1B7-4428-8A70-2131CEF25228}" type="datetimeFigureOut">
              <a:rPr lang="cs-CZ" smtClean="0"/>
              <a:t>29.9.2015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260142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EA16448-C1B7-4428-8A70-2131CEF25228}" type="datetimeFigureOut">
              <a:rPr lang="cs-CZ" smtClean="0"/>
              <a:t>29.9.2015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14783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EA16448-C1B7-4428-8A70-2131CEF25228}" type="datetimeFigureOut">
              <a:rPr lang="cs-CZ" smtClean="0"/>
              <a:t>29.9.2015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800999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EA16448-C1B7-4428-8A70-2131CEF25228}" type="datetimeFigureOut">
              <a:rPr lang="cs-CZ" smtClean="0"/>
              <a:t>29.9.2015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226108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EA16448-C1B7-4428-8A70-2131CEF25228}" type="datetimeFigureOut">
              <a:rPr lang="cs-CZ" smtClean="0"/>
              <a:t>29.9.2015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3677277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EA16448-C1B7-4428-8A70-2131CEF25228}" type="datetimeFigureOut">
              <a:rPr lang="cs-CZ" smtClean="0"/>
              <a:t>29.9.2015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130550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EA16448-C1B7-4428-8A70-2131CEF25228}" type="datetimeFigureOut">
              <a:rPr lang="cs-CZ" smtClean="0"/>
              <a:t>29.9.2015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304207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EA16448-C1B7-4428-8A70-2131CEF25228}" type="datetimeFigureOut">
              <a:rPr lang="cs-CZ" smtClean="0"/>
              <a:t>29.9.2015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206225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EA16448-C1B7-4428-8A70-2131CEF25228}" type="datetimeFigureOut">
              <a:rPr lang="cs-CZ" smtClean="0"/>
              <a:t>29.9.2015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152162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EA16448-C1B7-4428-8A70-2131CEF25228}" type="datetimeFigureOut">
              <a:rPr lang="cs-CZ" smtClean="0"/>
              <a:t>29.9.2015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1148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EA16448-C1B7-4428-8A70-2131CEF25228}" type="datetimeFigureOut">
              <a:rPr lang="cs-CZ" smtClean="0"/>
              <a:t>29.9.2015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7DFB00E-3E95-4ABF-A265-AC1F2357012D}" type="slidenum">
              <a:rPr lang="cs-CZ" smtClean="0"/>
              <a:t>‹#›</a:t>
            </a:fld>
            <a:endParaRPr lang="cs-CZ"/>
          </a:p>
        </p:txBody>
      </p:sp>
    </p:spTree>
    <p:extLst>
      <p:ext uri="{BB962C8B-B14F-4D97-AF65-F5344CB8AC3E}">
        <p14:creationId xmlns:p14="http://schemas.microsoft.com/office/powerpoint/2010/main" val="286164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16448-C1B7-4428-8A70-2131CEF25228}" type="datetimeFigureOut">
              <a:rPr lang="cs-CZ" smtClean="0"/>
              <a:t>29.9.2015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FB00E-3E95-4ABF-A265-AC1F2357012D}" type="slidenum">
              <a:rPr lang="cs-CZ" smtClean="0"/>
              <a:t>‹#›</a:t>
            </a:fld>
            <a:endParaRPr lang="cs-CZ"/>
          </a:p>
        </p:txBody>
      </p:sp>
    </p:spTree>
    <p:extLst>
      <p:ext uri="{BB962C8B-B14F-4D97-AF65-F5344CB8AC3E}">
        <p14:creationId xmlns:p14="http://schemas.microsoft.com/office/powerpoint/2010/main" val="3980008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uniman.eu/"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524000" y="3602038"/>
            <a:ext cx="9144000" cy="2708610"/>
          </a:xfrm>
        </p:spPr>
        <p:txBody>
          <a:bodyPr>
            <a:normAutofit/>
          </a:bodyPr>
          <a:lstStyle/>
          <a:p>
            <a:endParaRPr lang="cs-CZ" altLang="cs-CZ" b="1" dirty="0">
              <a:latin typeface="Times New Roman" panose="02020603050405020304" pitchFamily="18" charset="0"/>
              <a:cs typeface="Times New Roman" panose="02020603050405020304" pitchFamily="18" charset="0"/>
              <a:sym typeface="Arial Narrow" panose="020B0606020202030204" pitchFamily="34" charset="0"/>
            </a:endParaRPr>
          </a:p>
          <a:p>
            <a:endParaRPr lang="cs-CZ" altLang="cs-CZ" b="1" dirty="0" smtClean="0">
              <a:latin typeface="Times New Roman" panose="02020603050405020304" pitchFamily="18" charset="0"/>
              <a:cs typeface="Times New Roman" panose="02020603050405020304" pitchFamily="18" charset="0"/>
              <a:sym typeface="Arial Narrow" panose="020B0606020202030204" pitchFamily="34" charset="0"/>
            </a:endParaRPr>
          </a:p>
          <a:p>
            <a:r>
              <a:rPr lang="cs-CZ" altLang="cs-CZ" b="1" dirty="0" smtClean="0">
                <a:latin typeface="Times New Roman" panose="02020603050405020304" pitchFamily="18" charset="0"/>
                <a:cs typeface="Times New Roman" panose="02020603050405020304" pitchFamily="18" charset="0"/>
                <a:sym typeface="Arial Narrow" panose="020B0606020202030204" pitchFamily="34" charset="0"/>
              </a:rPr>
              <a:t> </a:t>
            </a:r>
            <a:r>
              <a:rPr lang="en-GB" altLang="cs-CZ" sz="4400" b="1" u="sng" dirty="0" smtClean="0">
                <a:latin typeface="Times New Roman" panose="02020603050405020304" pitchFamily="18" charset="0"/>
                <a:cs typeface="Times New Roman" panose="02020603050405020304" pitchFamily="18" charset="0"/>
                <a:sym typeface="Arial Narrow" panose="020B0606020202030204" pitchFamily="34" charset="0"/>
              </a:rPr>
              <a:t>Presentation</a:t>
            </a:r>
          </a:p>
          <a:p>
            <a:r>
              <a:rPr lang="cs-CZ" altLang="cs-CZ" dirty="0" smtClean="0">
                <a:latin typeface="Times New Roman" panose="02020603050405020304" pitchFamily="18" charset="0"/>
                <a:cs typeface="Times New Roman" panose="02020603050405020304" pitchFamily="18" charset="0"/>
              </a:rPr>
              <a:t>   UNIMAN ENGLIS, s.r.o. </a:t>
            </a:r>
            <a:endParaRPr lang="cs-CZ"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699" y="1347157"/>
            <a:ext cx="6866601" cy="1938011"/>
          </a:xfrm>
          <a:prstGeom prst="rect">
            <a:avLst/>
          </a:prstGeom>
        </p:spPr>
      </p:pic>
    </p:spTree>
    <p:extLst>
      <p:ext uri="{BB962C8B-B14F-4D97-AF65-F5344CB8AC3E}">
        <p14:creationId xmlns:p14="http://schemas.microsoft.com/office/powerpoint/2010/main" val="4236864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1420" y="1874960"/>
            <a:ext cx="5405153" cy="4351338"/>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5975797" y="705410"/>
            <a:ext cx="4456090"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BEAMS</a:t>
            </a:r>
            <a:endParaRPr lang="cs-CZ" sz="3200" b="1"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5628067" y="1290185"/>
            <a:ext cx="2575775" cy="400110"/>
          </a:xfrm>
          <a:prstGeom prst="rect">
            <a:avLst/>
          </a:prstGeom>
          <a:noFill/>
        </p:spPr>
        <p:txBody>
          <a:bodyPr wrap="square" rtlCol="0">
            <a:spAutoFit/>
          </a:bodyPr>
          <a:lstStyle/>
          <a:p>
            <a:endParaRPr lang="cs-CZ" sz="2000" u="sng"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949" y="1874960"/>
            <a:ext cx="5640947" cy="4378817"/>
          </a:xfrm>
          <a:prstGeom prst="rect">
            <a:avLst/>
          </a:prstGeom>
        </p:spPr>
      </p:pic>
    </p:spTree>
    <p:extLst>
      <p:ext uri="{BB962C8B-B14F-4D97-AF65-F5344CB8AC3E}">
        <p14:creationId xmlns:p14="http://schemas.microsoft.com/office/powerpoint/2010/main" val="534696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5924282" y="696131"/>
            <a:ext cx="3889420"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BEAMS</a:t>
            </a:r>
          </a:p>
          <a:p>
            <a:endParaRPr lang="cs-CZ" dirty="0"/>
          </a:p>
        </p:txBody>
      </p:sp>
      <p:pic>
        <p:nvPicPr>
          <p:cNvPr id="8" name="Zástupný symbol pro obsah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980" y="1928656"/>
            <a:ext cx="4018208" cy="4626690"/>
          </a:xfr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173" y="1928656"/>
            <a:ext cx="3726288" cy="4626690"/>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447" y="1928656"/>
            <a:ext cx="3885127" cy="4626690"/>
          </a:xfrm>
          <a:prstGeom prst="rect">
            <a:avLst/>
          </a:prstGeom>
        </p:spPr>
      </p:pic>
    </p:spTree>
    <p:extLst>
      <p:ext uri="{BB962C8B-B14F-4D97-AF65-F5344CB8AC3E}">
        <p14:creationId xmlns:p14="http://schemas.microsoft.com/office/powerpoint/2010/main" val="161793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0" y="1967952"/>
            <a:ext cx="5801784" cy="4638910"/>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6096000" y="680743"/>
            <a:ext cx="4456090"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BEAMS</a:t>
            </a:r>
            <a:endParaRPr lang="cs-CZ" sz="3200" b="1"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5628067" y="1290185"/>
            <a:ext cx="2575775" cy="400110"/>
          </a:xfrm>
          <a:prstGeom prst="rect">
            <a:avLst/>
          </a:prstGeom>
          <a:noFill/>
        </p:spPr>
        <p:txBody>
          <a:bodyPr wrap="square" rtlCol="0">
            <a:spAutoFit/>
          </a:bodyPr>
          <a:lstStyle/>
          <a:p>
            <a:r>
              <a:rPr lang="cs-CZ" sz="2000" u="sng" dirty="0" smtClean="0">
                <a:latin typeface="Times New Roman" panose="02020603050405020304" pitchFamily="18" charset="0"/>
                <a:cs typeface="Times New Roman" panose="02020603050405020304" pitchFamily="18" charset="0"/>
              </a:rPr>
              <a:t>CONTAINER BEAMS</a:t>
            </a:r>
            <a:endParaRPr lang="cs-CZ" sz="2000" u="sng"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93" y="1967952"/>
            <a:ext cx="5602310" cy="4638910"/>
          </a:xfrm>
          <a:prstGeom prst="rect">
            <a:avLst/>
          </a:prstGeom>
        </p:spPr>
      </p:pic>
    </p:spTree>
    <p:extLst>
      <p:ext uri="{BB962C8B-B14F-4D97-AF65-F5344CB8AC3E}">
        <p14:creationId xmlns:p14="http://schemas.microsoft.com/office/powerpoint/2010/main" val="3481188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013" y="2005925"/>
            <a:ext cx="5801784" cy="4575175"/>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5975797" y="723968"/>
            <a:ext cx="4533364"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BEAMS</a:t>
            </a:r>
          </a:p>
          <a:p>
            <a:endParaRPr lang="cs-CZ" dirty="0"/>
          </a:p>
        </p:txBody>
      </p:sp>
      <p:sp>
        <p:nvSpPr>
          <p:cNvPr id="6" name="TextovéPole 5"/>
          <p:cNvSpPr txBox="1"/>
          <p:nvPr/>
        </p:nvSpPr>
        <p:spPr>
          <a:xfrm>
            <a:off x="5220236" y="1334390"/>
            <a:ext cx="3910885" cy="400110"/>
          </a:xfrm>
          <a:prstGeom prst="rect">
            <a:avLst/>
          </a:prstGeom>
          <a:noFill/>
        </p:spPr>
        <p:txBody>
          <a:bodyPr wrap="square" rtlCol="0">
            <a:spAutoFit/>
          </a:bodyPr>
          <a:lstStyle/>
          <a:p>
            <a:r>
              <a:rPr lang="cs-CZ" sz="2000" u="sng" dirty="0" smtClean="0">
                <a:latin typeface="Times New Roman" panose="02020603050405020304" pitchFamily="18" charset="0"/>
                <a:cs typeface="Times New Roman" panose="02020603050405020304" pitchFamily="18" charset="0"/>
              </a:rPr>
              <a:t>C-HOOKS FOR CONTAINERS</a:t>
            </a:r>
            <a:endParaRPr lang="cs-CZ" sz="2000" u="sng"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0633" y="2005925"/>
            <a:ext cx="5874913" cy="4575175"/>
          </a:xfrm>
          <a:prstGeom prst="rect">
            <a:avLst/>
          </a:prstGeom>
        </p:spPr>
      </p:pic>
    </p:spTree>
    <p:extLst>
      <p:ext uri="{BB962C8B-B14F-4D97-AF65-F5344CB8AC3E}">
        <p14:creationId xmlns:p14="http://schemas.microsoft.com/office/powerpoint/2010/main" val="2221205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334" y="2141378"/>
            <a:ext cx="5812666" cy="4491242"/>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6096000" y="696131"/>
            <a:ext cx="4430333"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BEAMS</a:t>
            </a:r>
          </a:p>
          <a:p>
            <a:endParaRPr lang="cs-CZ" dirty="0"/>
          </a:p>
        </p:txBody>
      </p:sp>
      <p:sp>
        <p:nvSpPr>
          <p:cNvPr id="6" name="TextovéPole 5"/>
          <p:cNvSpPr txBox="1"/>
          <p:nvPr/>
        </p:nvSpPr>
        <p:spPr>
          <a:xfrm>
            <a:off x="5666705" y="1279604"/>
            <a:ext cx="3219718" cy="400110"/>
          </a:xfrm>
          <a:prstGeom prst="rect">
            <a:avLst/>
          </a:prstGeom>
          <a:noFill/>
        </p:spPr>
        <p:txBody>
          <a:bodyPr wrap="square" rtlCol="0">
            <a:spAutoFit/>
          </a:bodyPr>
          <a:lstStyle/>
          <a:p>
            <a:r>
              <a:rPr lang="cs-CZ" sz="2000" u="sng" dirty="0" smtClean="0">
                <a:latin typeface="Times New Roman" panose="02020603050405020304" pitchFamily="18" charset="0"/>
                <a:cs typeface="Times New Roman" panose="02020603050405020304" pitchFamily="18" charset="0"/>
              </a:rPr>
              <a:t>BIG BAG TRAVERSION</a:t>
            </a:r>
            <a:endParaRPr lang="cs-CZ" sz="2000" u="sng"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374" y="2141378"/>
            <a:ext cx="5743977" cy="4491242"/>
          </a:xfrm>
          <a:prstGeom prst="rect">
            <a:avLst/>
          </a:prstGeom>
        </p:spPr>
      </p:pic>
    </p:spTree>
    <p:extLst>
      <p:ext uri="{BB962C8B-B14F-4D97-AF65-F5344CB8AC3E}">
        <p14:creationId xmlns:p14="http://schemas.microsoft.com/office/powerpoint/2010/main" val="2349198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3540" y="1825625"/>
            <a:ext cx="4790548" cy="4619058"/>
          </a:xfr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8" name="TextovéPole 7"/>
          <p:cNvSpPr txBox="1"/>
          <p:nvPr/>
        </p:nvSpPr>
        <p:spPr>
          <a:xfrm>
            <a:off x="4713669" y="696131"/>
            <a:ext cx="5872765"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SPECIAL </a:t>
            </a:r>
            <a:r>
              <a:rPr lang="cs-CZ" sz="3200" b="1" dirty="0" smtClean="0">
                <a:latin typeface="Times New Roman" panose="02020603050405020304" pitchFamily="18" charset="0"/>
                <a:cs typeface="Times New Roman" panose="02020603050405020304" pitchFamily="18" charset="0"/>
              </a:rPr>
              <a:t>LIFTING GRIPPER</a:t>
            </a:r>
            <a:endParaRPr lang="cs-CZ" sz="3200" b="1" dirty="0">
              <a:latin typeface="Times New Roman" panose="02020603050405020304" pitchFamily="18" charset="0"/>
              <a:cs typeface="Times New Roman" panose="02020603050405020304" pitchFamily="18" charset="0"/>
            </a:endParaRPr>
          </a:p>
          <a:p>
            <a:endParaRPr lang="cs-CZ" dirty="0"/>
          </a:p>
        </p:txBody>
      </p:sp>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730" y="1825625"/>
            <a:ext cx="3453540" cy="4619058"/>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0340" y="1825625"/>
            <a:ext cx="5063328" cy="4394871"/>
          </a:xfrm>
          <a:prstGeom prst="rect">
            <a:avLst/>
          </a:prstGeom>
        </p:spPr>
      </p:pic>
    </p:spTree>
    <p:extLst>
      <p:ext uri="{BB962C8B-B14F-4D97-AF65-F5344CB8AC3E}">
        <p14:creationId xmlns:p14="http://schemas.microsoft.com/office/powerpoint/2010/main" val="2894712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55769" y="2044566"/>
            <a:ext cx="2923825" cy="4446386"/>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597757" y="720798"/>
            <a:ext cx="5769736"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SPECIAL LIFTING GRIPPER</a:t>
            </a:r>
          </a:p>
          <a:p>
            <a:endParaRPr lang="cs-CZ" dirty="0"/>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2" y="2044566"/>
            <a:ext cx="4168462" cy="4939746"/>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262" y="2044566"/>
            <a:ext cx="4353059" cy="4446386"/>
          </a:xfrm>
          <a:prstGeom prst="rect">
            <a:avLst/>
          </a:prstGeom>
        </p:spPr>
      </p:pic>
    </p:spTree>
    <p:extLst>
      <p:ext uri="{BB962C8B-B14F-4D97-AF65-F5344CB8AC3E}">
        <p14:creationId xmlns:p14="http://schemas.microsoft.com/office/powerpoint/2010/main" val="3614189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878" y="1854557"/>
            <a:ext cx="3647635" cy="4351338"/>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597758" y="641682"/>
            <a:ext cx="6980349"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FORK HINGES ON EURO PALLETS</a:t>
            </a:r>
            <a:endParaRPr lang="cs-CZ" sz="3200" b="1"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736" y="1854557"/>
            <a:ext cx="2844219" cy="4307993"/>
          </a:xfrm>
          <a:prstGeom prst="rect">
            <a:avLst/>
          </a:prstGeom>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535" y="1887065"/>
            <a:ext cx="3537397" cy="4329666"/>
          </a:xfrm>
          <a:prstGeom prst="rect">
            <a:avLst/>
          </a:prstGeom>
        </p:spPr>
      </p:pic>
    </p:spTree>
    <p:extLst>
      <p:ext uri="{BB962C8B-B14F-4D97-AF65-F5344CB8AC3E}">
        <p14:creationId xmlns:p14="http://schemas.microsoft.com/office/powerpoint/2010/main" val="1678259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5374783" y="799972"/>
            <a:ext cx="4031088"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CRANES</a:t>
            </a:r>
            <a:endParaRPr lang="cs-CZ" sz="3200" b="1"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086" y="2010091"/>
            <a:ext cx="3931588" cy="4583892"/>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633" y="2010091"/>
            <a:ext cx="4001802" cy="4597758"/>
          </a:xfrm>
          <a:prstGeom prst="rect">
            <a:avLst/>
          </a:prstGeom>
        </p:spPr>
      </p:pic>
      <p:pic>
        <p:nvPicPr>
          <p:cNvPr id="10" name="Zástupný symbol pro obsah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7425" y="2010091"/>
            <a:ext cx="3717702" cy="4597758"/>
          </a:xfrm>
        </p:spPr>
      </p:pic>
      <p:sp>
        <p:nvSpPr>
          <p:cNvPr id="11" name="TextovéPole 10"/>
          <p:cNvSpPr txBox="1"/>
          <p:nvPr/>
        </p:nvSpPr>
        <p:spPr>
          <a:xfrm>
            <a:off x="5618721" y="1384747"/>
            <a:ext cx="1970467" cy="677108"/>
          </a:xfrm>
          <a:prstGeom prst="rect">
            <a:avLst/>
          </a:prstGeom>
          <a:noFill/>
        </p:spPr>
        <p:txBody>
          <a:bodyPr wrap="square" rtlCol="0">
            <a:spAutoFit/>
          </a:bodyPr>
          <a:lstStyle/>
          <a:p>
            <a:r>
              <a:rPr lang="cs-CZ" sz="2000" u="sng" dirty="0">
                <a:latin typeface="Times New Roman" panose="02020603050405020304" pitchFamily="18" charset="0"/>
                <a:cs typeface="Times New Roman" panose="02020603050405020304" pitchFamily="18" charset="0"/>
              </a:rPr>
              <a:t>DERRICKS</a:t>
            </a:r>
          </a:p>
          <a:p>
            <a:endParaRPr lang="cs-CZ" dirty="0"/>
          </a:p>
        </p:txBody>
      </p:sp>
    </p:spTree>
    <p:extLst>
      <p:ext uri="{BB962C8B-B14F-4D97-AF65-F5344CB8AC3E}">
        <p14:creationId xmlns:p14="http://schemas.microsoft.com/office/powerpoint/2010/main" val="241157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5486400" y="705410"/>
            <a:ext cx="3219718"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CRANES</a:t>
            </a:r>
            <a:endParaRPr lang="cs-CZ" sz="3200" b="1"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485" y="1864262"/>
            <a:ext cx="3891566" cy="4770762"/>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347" y="1864262"/>
            <a:ext cx="4300157" cy="4770762"/>
          </a:xfrm>
          <a:prstGeom prst="rect">
            <a:avLst/>
          </a:prstGeom>
        </p:spPr>
      </p:pic>
      <p:pic>
        <p:nvPicPr>
          <p:cNvPr id="10" name="Zástupný symbol pro obsah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8181" y="1864262"/>
            <a:ext cx="3493008" cy="4884268"/>
          </a:xfrm>
        </p:spPr>
      </p:pic>
      <p:sp>
        <p:nvSpPr>
          <p:cNvPr id="11" name="TextovéPole 10"/>
          <p:cNvSpPr txBox="1"/>
          <p:nvPr/>
        </p:nvSpPr>
        <p:spPr>
          <a:xfrm>
            <a:off x="5397635" y="1266725"/>
            <a:ext cx="2292439" cy="677108"/>
          </a:xfrm>
          <a:prstGeom prst="rect">
            <a:avLst/>
          </a:prstGeom>
          <a:noFill/>
        </p:spPr>
        <p:txBody>
          <a:bodyPr wrap="square" rtlCol="0">
            <a:spAutoFit/>
          </a:bodyPr>
          <a:lstStyle/>
          <a:p>
            <a:r>
              <a:rPr lang="cs-CZ" sz="2000" u="sng" dirty="0">
                <a:latin typeface="Times New Roman" panose="02020603050405020304" pitchFamily="18" charset="0"/>
                <a:cs typeface="Times New Roman" panose="02020603050405020304" pitchFamily="18" charset="0"/>
              </a:rPr>
              <a:t>GANTRY </a:t>
            </a:r>
            <a:r>
              <a:rPr lang="cs-CZ" sz="2000" u="sng" dirty="0" smtClean="0">
                <a:latin typeface="Times New Roman" panose="02020603050405020304" pitchFamily="18" charset="0"/>
                <a:cs typeface="Times New Roman" panose="02020603050405020304" pitchFamily="18" charset="0"/>
              </a:rPr>
              <a:t>CRANES</a:t>
            </a:r>
            <a:endParaRPr lang="cs-CZ" sz="2000" u="sng"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374888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4010919" y="230189"/>
            <a:ext cx="8181081" cy="1569660"/>
          </a:xfrm>
          <a:prstGeom prst="rect">
            <a:avLst/>
          </a:prstGeom>
          <a:noFill/>
        </p:spPr>
        <p:txBody>
          <a:bodyPr wrap="square" rtlCol="0">
            <a:spAutoFit/>
          </a:bodyPr>
          <a:lstStyle/>
          <a:p>
            <a:r>
              <a:rPr lang="cs-CZ" sz="3200" dirty="0" smtClean="0">
                <a:latin typeface="Times New Roman" panose="02020603050405020304" pitchFamily="18" charset="0"/>
                <a:cs typeface="Times New Roman" panose="02020603050405020304" pitchFamily="18" charset="0"/>
              </a:rPr>
              <a:t>„</a:t>
            </a:r>
            <a:r>
              <a:rPr lang="cs-CZ" sz="3200" dirty="0" err="1" smtClean="0">
                <a:latin typeface="Times New Roman" panose="02020603050405020304" pitchFamily="18" charset="0"/>
                <a:cs typeface="Times New Roman" panose="02020603050405020304" pitchFamily="18" charset="0"/>
              </a:rPr>
              <a:t>We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know</a:t>
            </a:r>
            <a:r>
              <a:rPr lang="cs-CZ" sz="3200" dirty="0" smtClean="0">
                <a:latin typeface="Times New Roman" panose="02020603050405020304" pitchFamily="18" charset="0"/>
                <a:cs typeface="Times New Roman" panose="02020603050405020304" pitchFamily="18" charset="0"/>
              </a:rPr>
              <a:t> to </a:t>
            </a:r>
            <a:r>
              <a:rPr lang="cs-CZ" sz="3200" dirty="0" err="1" smtClean="0">
                <a:latin typeface="Times New Roman" panose="02020603050405020304" pitchFamily="18" charset="0"/>
                <a:cs typeface="Times New Roman" panose="02020603050405020304" pitchFamily="18" charset="0"/>
              </a:rPr>
              <a:t>manage</a:t>
            </a:r>
            <a:r>
              <a:rPr lang="cs-CZ" sz="3200" dirty="0" smtClean="0">
                <a:latin typeface="Times New Roman" panose="02020603050405020304" pitchFamily="18" charset="0"/>
                <a:cs typeface="Times New Roman" panose="02020603050405020304" pitchFamily="18" charset="0"/>
              </a:rPr>
              <a:t> – to </a:t>
            </a:r>
            <a:r>
              <a:rPr lang="cs-CZ" sz="3200" dirty="0" err="1" smtClean="0">
                <a:latin typeface="Times New Roman" panose="02020603050405020304" pitchFamily="18" charset="0"/>
                <a:cs typeface="Times New Roman" panose="02020603050405020304" pitchFamily="18" charset="0"/>
              </a:rPr>
              <a:t>grip</a:t>
            </a:r>
            <a:r>
              <a:rPr lang="cs-CZ" sz="3200" dirty="0" smtClean="0">
                <a:latin typeface="Times New Roman" panose="02020603050405020304" pitchFamily="18" charset="0"/>
                <a:cs typeface="Times New Roman" panose="02020603050405020304" pitchFamily="18" charset="0"/>
              </a:rPr>
              <a:t>, to lift, to </a:t>
            </a:r>
            <a:r>
              <a:rPr lang="cs-CZ" sz="3200" dirty="0" err="1" smtClean="0">
                <a:latin typeface="Times New Roman" panose="02020603050405020304" pitchFamily="18" charset="0"/>
                <a:cs typeface="Times New Roman" panose="02020603050405020304" pitchFamily="18" charset="0"/>
              </a:rPr>
              <a:t>turn</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around</a:t>
            </a:r>
            <a:r>
              <a:rPr lang="cs-CZ" sz="3200" dirty="0" smtClean="0">
                <a:latin typeface="Times New Roman" panose="02020603050405020304" pitchFamily="18" charset="0"/>
                <a:cs typeface="Times New Roman" panose="02020603050405020304" pitchFamily="18" charset="0"/>
              </a:rPr>
              <a:t>, to </a:t>
            </a:r>
            <a:r>
              <a:rPr lang="cs-CZ" sz="3200" dirty="0" err="1" smtClean="0">
                <a:latin typeface="Times New Roman" panose="02020603050405020304" pitchFamily="18" charset="0"/>
                <a:cs typeface="Times New Roman" panose="02020603050405020304" pitchFamily="18" charset="0"/>
              </a:rPr>
              <a:t>overturn</a:t>
            </a:r>
            <a:r>
              <a:rPr lang="cs-CZ" sz="3200" dirty="0" smtClean="0">
                <a:latin typeface="Times New Roman" panose="02020603050405020304" pitchFamily="18" charset="0"/>
                <a:cs typeface="Times New Roman" panose="02020603050405020304" pitchFamily="18" charset="0"/>
              </a:rPr>
              <a:t> as </a:t>
            </a:r>
            <a:r>
              <a:rPr lang="cs-CZ" sz="3200" dirty="0" err="1" smtClean="0">
                <a:latin typeface="Times New Roman" panose="02020603050405020304" pitchFamily="18" charset="0"/>
                <a:cs typeface="Times New Roman" panose="02020603050405020304" pitchFamily="18" charset="0"/>
              </a:rPr>
              <a:t>well</a:t>
            </a:r>
            <a:r>
              <a:rPr lang="cs-CZ" sz="3200" dirty="0" smtClean="0">
                <a:latin typeface="Times New Roman" panose="02020603050405020304" pitchFamily="18" charset="0"/>
                <a:cs typeface="Times New Roman" panose="02020603050405020304" pitchFamily="18" charset="0"/>
              </a:rPr>
              <a:t> as to </a:t>
            </a:r>
            <a:r>
              <a:rPr lang="cs-CZ" sz="3200" dirty="0" err="1" smtClean="0">
                <a:latin typeface="Times New Roman" panose="02020603050405020304" pitchFamily="18" charset="0"/>
                <a:cs typeface="Times New Roman" panose="02020603050405020304" pitchFamily="18" charset="0"/>
              </a:rPr>
              <a:t>move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your</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work</a:t>
            </a:r>
            <a:r>
              <a:rPr lang="cs-CZ" sz="3200" dirty="0" smtClean="0">
                <a:latin typeface="Times New Roman" panose="02020603050405020304" pitchFamily="18" charset="0"/>
                <a:cs typeface="Times New Roman" panose="02020603050405020304" pitchFamily="18" charset="0"/>
              </a:rPr>
              <a:t>.“</a:t>
            </a:r>
            <a:endParaRPr lang="cs-CZ" sz="32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772732" y="3039416"/>
            <a:ext cx="11543988" cy="3662541"/>
          </a:xfrm>
          <a:prstGeom prst="rect">
            <a:avLst/>
          </a:prstGeom>
          <a:noFill/>
        </p:spPr>
        <p:txBody>
          <a:bodyPr wrap="square" rtlCol="0">
            <a:spAutoFit/>
          </a:bodyPr>
          <a:lstStyle/>
          <a:p>
            <a:r>
              <a:rPr lang="cs-CZ" sz="3200" dirty="0" err="1" smtClean="0">
                <a:latin typeface="Times New Roman" panose="02020603050405020304" pitchFamily="18" charset="0"/>
                <a:cs typeface="Times New Roman" panose="02020603050405020304" pitchFamily="18" charset="0"/>
              </a:rPr>
              <a:t>Company</a:t>
            </a:r>
            <a:r>
              <a:rPr lang="cs-CZ" sz="3200" dirty="0" smtClean="0">
                <a:latin typeface="Times New Roman" panose="02020603050405020304" pitchFamily="18" charset="0"/>
                <a:cs typeface="Times New Roman" panose="02020603050405020304" pitchFamily="18" charset="0"/>
              </a:rPr>
              <a:t> UNIMAN – </a:t>
            </a:r>
            <a:r>
              <a:rPr lang="cs-CZ" sz="3200" dirty="0" err="1" smtClean="0">
                <a:latin typeface="Times New Roman" panose="02020603050405020304" pitchFamily="18" charset="0"/>
                <a:cs typeface="Times New Roman" panose="02020603050405020304" pitchFamily="18" charset="0"/>
              </a:rPr>
              <a:t>there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is</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an</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elephant</a:t>
            </a:r>
            <a:r>
              <a:rPr lang="cs-CZ" sz="3200" dirty="0" smtClean="0">
                <a:latin typeface="Times New Roman" panose="02020603050405020304" pitchFamily="18" charset="0"/>
                <a:cs typeface="Times New Roman" panose="02020603050405020304" pitchFamily="18" charset="0"/>
              </a:rPr>
              <a:t> in </a:t>
            </a:r>
            <a:r>
              <a:rPr lang="cs-CZ" sz="3200" dirty="0" err="1" smtClean="0">
                <a:latin typeface="Times New Roman" panose="02020603050405020304" pitchFamily="18" charset="0"/>
                <a:cs typeface="Times New Roman" panose="02020603050405020304" pitchFamily="18" charset="0"/>
              </a:rPr>
              <a:t>the</a:t>
            </a:r>
            <a:r>
              <a:rPr lang="cs-CZ" sz="3200" dirty="0" smtClean="0">
                <a:latin typeface="Times New Roman" panose="02020603050405020304" pitchFamily="18" charset="0"/>
                <a:cs typeface="Times New Roman" panose="02020603050405020304" pitchFamily="18" charset="0"/>
              </a:rPr>
              <a:t> logo </a:t>
            </a:r>
            <a:r>
              <a:rPr lang="cs-CZ" sz="3200" dirty="0" err="1" smtClean="0">
                <a:latin typeface="Times New Roman" panose="02020603050405020304" pitchFamily="18" charset="0"/>
                <a:cs typeface="Times New Roman" panose="02020603050405020304" pitchFamily="18" charset="0"/>
              </a:rPr>
              <a:t>of</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the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company</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elephant</a:t>
            </a:r>
            <a:r>
              <a:rPr lang="cs-CZ" sz="3200" dirty="0" smtClean="0">
                <a:latin typeface="Times New Roman" panose="02020603050405020304" pitchFamily="18" charset="0"/>
                <a:cs typeface="Times New Roman" panose="02020603050405020304" pitchFamily="18" charset="0"/>
              </a:rPr>
              <a:t> as a symbol </a:t>
            </a:r>
            <a:r>
              <a:rPr lang="cs-CZ" sz="3200" dirty="0" err="1" smtClean="0">
                <a:latin typeface="Times New Roman" panose="02020603050405020304" pitchFamily="18" charset="0"/>
                <a:cs typeface="Times New Roman" panose="02020603050405020304" pitchFamily="18" charset="0"/>
              </a:rPr>
              <a:t>of</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honour</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brains</a:t>
            </a:r>
            <a:r>
              <a:rPr lang="cs-CZ" sz="3200" dirty="0" smtClean="0">
                <a:latin typeface="Times New Roman" panose="02020603050405020304" pitchFamily="18" charset="0"/>
                <a:cs typeface="Times New Roman" panose="02020603050405020304" pitchFamily="18" charset="0"/>
              </a:rPr>
              <a:t> and </a:t>
            </a:r>
            <a:r>
              <a:rPr lang="cs-CZ" sz="3200" dirty="0" err="1" smtClean="0">
                <a:latin typeface="Times New Roman" panose="02020603050405020304" pitchFamily="18" charset="0"/>
                <a:cs typeface="Times New Roman" panose="02020603050405020304" pitchFamily="18" charset="0"/>
              </a:rPr>
              <a:t>potency</a:t>
            </a:r>
            <a:r>
              <a:rPr lang="cs-CZ" sz="3200" dirty="0" smtClean="0">
                <a:latin typeface="Times New Roman" panose="02020603050405020304" pitchFamily="18" charset="0"/>
                <a:cs typeface="Times New Roman" panose="02020603050405020304" pitchFamily="18" charset="0"/>
              </a:rPr>
              <a:t>, and just these </a:t>
            </a:r>
            <a:r>
              <a:rPr lang="cs-CZ" sz="3200" dirty="0" err="1" smtClean="0">
                <a:latin typeface="Times New Roman" panose="02020603050405020304" pitchFamily="18" charset="0"/>
                <a:cs typeface="Times New Roman" panose="02020603050405020304" pitchFamily="18" charset="0"/>
              </a:rPr>
              <a:t>qualities</a:t>
            </a:r>
            <a:r>
              <a:rPr lang="cs-CZ" sz="3200" dirty="0" smtClean="0">
                <a:latin typeface="Times New Roman" panose="02020603050405020304" pitchFamily="18" charset="0"/>
                <a:cs typeface="Times New Roman" panose="02020603050405020304" pitchFamily="18" charset="0"/>
              </a:rPr>
              <a:t> are to </a:t>
            </a:r>
            <a:r>
              <a:rPr lang="cs-CZ" sz="3200" dirty="0" err="1" smtClean="0">
                <a:latin typeface="Times New Roman" panose="02020603050405020304" pitchFamily="18" charset="0"/>
                <a:cs typeface="Times New Roman" panose="02020603050405020304" pitchFamily="18" charset="0"/>
              </a:rPr>
              <a:t>characterize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its</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potential</a:t>
            </a:r>
            <a:r>
              <a:rPr lang="cs-CZ" sz="3200" dirty="0" smtClean="0">
                <a:latin typeface="Times New Roman" panose="02020603050405020304" pitchFamily="18" charset="0"/>
                <a:cs typeface="Times New Roman" panose="02020603050405020304" pitchFamily="18" charset="0"/>
              </a:rPr>
              <a:t> and </a:t>
            </a:r>
            <a:r>
              <a:rPr lang="cs-CZ" sz="3200" dirty="0" err="1" smtClean="0">
                <a:latin typeface="Times New Roman" panose="02020603050405020304" pitchFamily="18" charset="0"/>
                <a:cs typeface="Times New Roman" panose="02020603050405020304" pitchFamily="18" charset="0"/>
              </a:rPr>
              <a:t>at</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the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same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time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its</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product</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supply</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Our</a:t>
            </a:r>
            <a:r>
              <a:rPr lang="cs-CZ" sz="3200" dirty="0" smtClean="0">
                <a:latin typeface="Times New Roman" panose="02020603050405020304" pitchFamily="18" charset="0"/>
                <a:cs typeface="Times New Roman" panose="02020603050405020304" pitchFamily="18" charset="0"/>
              </a:rPr>
              <a:t> motto </a:t>
            </a:r>
            <a:r>
              <a:rPr lang="cs-CZ" sz="3200" dirty="0" err="1" smtClean="0">
                <a:latin typeface="Times New Roman" panose="02020603050405020304" pitchFamily="18" charset="0"/>
                <a:cs typeface="Times New Roman" panose="02020603050405020304" pitchFamily="18" charset="0"/>
              </a:rPr>
              <a:t>says</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We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know</a:t>
            </a:r>
            <a:r>
              <a:rPr lang="cs-CZ" sz="3200" dirty="0" smtClean="0">
                <a:latin typeface="Times New Roman" panose="02020603050405020304" pitchFamily="18" charset="0"/>
                <a:cs typeface="Times New Roman" panose="02020603050405020304" pitchFamily="18" charset="0"/>
              </a:rPr>
              <a:t> to </a:t>
            </a:r>
            <a:r>
              <a:rPr lang="cs-CZ" sz="3200" dirty="0" err="1" smtClean="0">
                <a:latin typeface="Times New Roman" panose="02020603050405020304" pitchFamily="18" charset="0"/>
                <a:cs typeface="Times New Roman" panose="02020603050405020304" pitchFamily="18" charset="0"/>
              </a:rPr>
              <a:t>manage</a:t>
            </a:r>
            <a:r>
              <a:rPr lang="cs-CZ" sz="3200" dirty="0" smtClean="0">
                <a:latin typeface="Times New Roman" panose="02020603050405020304" pitchFamily="18" charset="0"/>
                <a:cs typeface="Times New Roman" panose="02020603050405020304" pitchFamily="18" charset="0"/>
              </a:rPr>
              <a:t> – to </a:t>
            </a:r>
            <a:r>
              <a:rPr lang="cs-CZ" sz="3200" dirty="0" err="1" smtClean="0">
                <a:latin typeface="Times New Roman" panose="02020603050405020304" pitchFamily="18" charset="0"/>
                <a:cs typeface="Times New Roman" panose="02020603050405020304" pitchFamily="18" charset="0"/>
              </a:rPr>
              <a:t>grip</a:t>
            </a:r>
            <a:r>
              <a:rPr lang="cs-CZ" sz="3200" dirty="0" smtClean="0">
                <a:latin typeface="Times New Roman" panose="02020603050405020304" pitchFamily="18" charset="0"/>
                <a:cs typeface="Times New Roman" panose="02020603050405020304" pitchFamily="18" charset="0"/>
              </a:rPr>
              <a:t>, to lift, to </a:t>
            </a:r>
            <a:r>
              <a:rPr lang="cs-CZ" sz="3200" dirty="0" err="1" smtClean="0">
                <a:latin typeface="Times New Roman" panose="02020603050405020304" pitchFamily="18" charset="0"/>
                <a:cs typeface="Times New Roman" panose="02020603050405020304" pitchFamily="18" charset="0"/>
              </a:rPr>
              <a:t>turn</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around</a:t>
            </a:r>
            <a:r>
              <a:rPr lang="cs-CZ" sz="3200" dirty="0" smtClean="0">
                <a:latin typeface="Times New Roman" panose="02020603050405020304" pitchFamily="18" charset="0"/>
                <a:cs typeface="Times New Roman" panose="02020603050405020304" pitchFamily="18" charset="0"/>
              </a:rPr>
              <a:t>, to </a:t>
            </a:r>
            <a:r>
              <a:rPr lang="cs-CZ" sz="3200" dirty="0" err="1" smtClean="0">
                <a:latin typeface="Times New Roman" panose="02020603050405020304" pitchFamily="18" charset="0"/>
                <a:cs typeface="Times New Roman" panose="02020603050405020304" pitchFamily="18" charset="0"/>
              </a:rPr>
              <a:t>overturn</a:t>
            </a:r>
            <a:r>
              <a:rPr lang="cs-CZ" sz="3200" dirty="0" smtClean="0">
                <a:latin typeface="Times New Roman" panose="02020603050405020304" pitchFamily="18" charset="0"/>
                <a:cs typeface="Times New Roman" panose="02020603050405020304" pitchFamily="18" charset="0"/>
              </a:rPr>
              <a:t> as </a:t>
            </a:r>
            <a:r>
              <a:rPr lang="cs-CZ" sz="3200" dirty="0" err="1" smtClean="0">
                <a:latin typeface="Times New Roman" panose="02020603050405020304" pitchFamily="18" charset="0"/>
                <a:cs typeface="Times New Roman" panose="02020603050405020304" pitchFamily="18" charset="0"/>
              </a:rPr>
              <a:t>well</a:t>
            </a:r>
            <a:r>
              <a:rPr lang="cs-CZ" sz="3200" dirty="0" smtClean="0">
                <a:latin typeface="Times New Roman" panose="02020603050405020304" pitchFamily="18" charset="0"/>
                <a:cs typeface="Times New Roman" panose="02020603050405020304" pitchFamily="18" charset="0"/>
              </a:rPr>
              <a:t> as to </a:t>
            </a:r>
            <a:r>
              <a:rPr lang="cs-CZ" sz="3200" dirty="0" err="1" smtClean="0">
                <a:latin typeface="Times New Roman" panose="02020603050405020304" pitchFamily="18" charset="0"/>
                <a:cs typeface="Times New Roman" panose="02020603050405020304" pitchFamily="18" charset="0"/>
              </a:rPr>
              <a:t>move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your</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work</a:t>
            </a:r>
            <a:r>
              <a:rPr lang="cs-CZ" sz="3200" dirty="0" smtClean="0">
                <a:latin typeface="Times New Roman" panose="02020603050405020304" pitchFamily="18" charset="0"/>
                <a:cs typeface="Times New Roman" panose="02020603050405020304" pitchFamily="18" charset="0"/>
              </a:rPr>
              <a:t>“ and </a:t>
            </a:r>
            <a:r>
              <a:rPr lang="cs-CZ" sz="3200" dirty="0" err="1" smtClean="0">
                <a:latin typeface="Times New Roman" panose="02020603050405020304" pitchFamily="18" charset="0"/>
                <a:cs typeface="Times New Roman" panose="02020603050405020304" pitchFamily="18" charset="0"/>
              </a:rPr>
              <a:t>the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company</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makes</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this</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good</a:t>
            </a:r>
            <a:r>
              <a:rPr lang="cs-CZ" sz="3200" dirty="0" smtClean="0">
                <a:latin typeface="Times New Roman" panose="02020603050405020304" pitchFamily="18" charset="0"/>
                <a:cs typeface="Times New Roman" panose="02020603050405020304" pitchFamily="18" charset="0"/>
              </a:rPr>
              <a:t> as </a:t>
            </a:r>
            <a:r>
              <a:rPr lang="cs-CZ" sz="3200" dirty="0" err="1" smtClean="0">
                <a:latin typeface="Times New Roman" panose="02020603050405020304" pitchFamily="18" charset="0"/>
                <a:cs typeface="Times New Roman" panose="02020603050405020304" pitchFamily="18" charset="0"/>
              </a:rPr>
              <a:t>its</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own</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mission</a:t>
            </a:r>
            <a:r>
              <a:rPr lang="cs-CZ" sz="3200" dirty="0" smtClean="0">
                <a:latin typeface="Times New Roman" panose="02020603050405020304" pitchFamily="18" charset="0"/>
                <a:cs typeface="Times New Roman" panose="02020603050405020304" pitchFamily="18" charset="0"/>
              </a:rPr>
              <a:t>.</a:t>
            </a:r>
          </a:p>
          <a:p>
            <a:endParaRPr lang="cs-CZ" sz="4000" dirty="0"/>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230189"/>
            <a:ext cx="3473764" cy="980426"/>
          </a:xfrm>
          <a:prstGeom prst="rect">
            <a:avLst/>
          </a:prstGeom>
        </p:spPr>
      </p:pic>
    </p:spTree>
    <p:extLst>
      <p:ext uri="{BB962C8B-B14F-4D97-AF65-F5344CB8AC3E}">
        <p14:creationId xmlns:p14="http://schemas.microsoft.com/office/powerpoint/2010/main" val="4157839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213" y="1851383"/>
            <a:ext cx="5679583" cy="4626690"/>
          </a:xfrm>
        </p:spPr>
      </p:pic>
      <p:sp>
        <p:nvSpPr>
          <p:cNvPr id="4" name="TextovéPole 3"/>
          <p:cNvSpPr txBox="1"/>
          <p:nvPr/>
        </p:nvSpPr>
        <p:spPr>
          <a:xfrm>
            <a:off x="4056847" y="799972"/>
            <a:ext cx="7598534"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LIFTING GRIPPER FOR CYLINDERS</a:t>
            </a:r>
          </a:p>
          <a:p>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949" y="1851383"/>
            <a:ext cx="5812665" cy="4626690"/>
          </a:xfrm>
          <a:prstGeom prst="rect">
            <a:avLst/>
          </a:prstGeom>
        </p:spPr>
      </p:pic>
    </p:spTree>
    <p:extLst>
      <p:ext uri="{BB962C8B-B14F-4D97-AF65-F5344CB8AC3E}">
        <p14:creationId xmlns:p14="http://schemas.microsoft.com/office/powerpoint/2010/main" val="2801436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62749" y="2848983"/>
            <a:ext cx="4562297" cy="2901950"/>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340180" y="799972"/>
            <a:ext cx="7122017"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LIFTING GRIPPER FOR BARRELS </a:t>
            </a:r>
          </a:p>
          <a:p>
            <a:endParaRPr lang="cs-CZ" dirty="0"/>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9918" y="2018808"/>
            <a:ext cx="3490465" cy="4562296"/>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186" y="2018808"/>
            <a:ext cx="5206597" cy="4562296"/>
          </a:xfrm>
          <a:prstGeom prst="rect">
            <a:avLst/>
          </a:prstGeom>
        </p:spPr>
      </p:pic>
    </p:spTree>
    <p:extLst>
      <p:ext uri="{BB962C8B-B14F-4D97-AF65-F5344CB8AC3E}">
        <p14:creationId xmlns:p14="http://schemas.microsoft.com/office/powerpoint/2010/main" val="6228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125" y="1928656"/>
            <a:ext cx="5306096" cy="4562296"/>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224270" y="799972"/>
            <a:ext cx="6890197"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LIFTING GRIPPER FOR COIL</a:t>
            </a:r>
          </a:p>
          <a:p>
            <a:endParaRPr lang="cs-CZ" dirty="0"/>
          </a:p>
        </p:txBody>
      </p:sp>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944" y="1928656"/>
            <a:ext cx="5840346" cy="4562296"/>
          </a:xfrm>
          <a:prstGeom prst="rect">
            <a:avLst/>
          </a:prstGeom>
        </p:spPr>
      </p:pic>
    </p:spTree>
    <p:extLst>
      <p:ext uri="{BB962C8B-B14F-4D97-AF65-F5344CB8AC3E}">
        <p14:creationId xmlns:p14="http://schemas.microsoft.com/office/powerpoint/2010/main" val="3582906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425" y="2015687"/>
            <a:ext cx="5924282" cy="4552537"/>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546241" y="799972"/>
            <a:ext cx="6130343"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LIFTING GRIPPER FOR COIL</a:t>
            </a:r>
          </a:p>
          <a:p>
            <a:endParaRPr lang="cs-CZ" dirty="0"/>
          </a:p>
        </p:txBody>
      </p:sp>
      <p:sp>
        <p:nvSpPr>
          <p:cNvPr id="6" name="TextovéPole 5"/>
          <p:cNvSpPr txBox="1"/>
          <p:nvPr/>
        </p:nvSpPr>
        <p:spPr>
          <a:xfrm>
            <a:off x="7018986" y="1338580"/>
            <a:ext cx="2962141" cy="677108"/>
          </a:xfrm>
          <a:prstGeom prst="rect">
            <a:avLst/>
          </a:prstGeom>
          <a:noFill/>
        </p:spPr>
        <p:txBody>
          <a:bodyPr wrap="square" rtlCol="0">
            <a:spAutoFit/>
          </a:bodyPr>
          <a:lstStyle/>
          <a:p>
            <a:r>
              <a:rPr lang="cs-CZ" sz="2000" u="sng" dirty="0">
                <a:latin typeface="Times New Roman" panose="02020603050405020304" pitchFamily="18" charset="0"/>
                <a:cs typeface="Times New Roman" panose="02020603050405020304" pitchFamily="18" charset="0"/>
              </a:rPr>
              <a:t>TILT</a:t>
            </a:r>
          </a:p>
          <a:p>
            <a:endParaRPr lang="cs-CZ" dirty="0"/>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132" y="2015687"/>
            <a:ext cx="5738536" cy="4552537"/>
          </a:xfrm>
          <a:prstGeom prst="rect">
            <a:avLst/>
          </a:prstGeom>
        </p:spPr>
      </p:pic>
    </p:spTree>
    <p:extLst>
      <p:ext uri="{BB962C8B-B14F-4D97-AF65-F5344CB8AC3E}">
        <p14:creationId xmlns:p14="http://schemas.microsoft.com/office/powerpoint/2010/main" val="3680622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425" y="1954413"/>
            <a:ext cx="3940936" cy="4351338"/>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456090" y="799972"/>
            <a:ext cx="6272011" cy="861774"/>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LIFTING GRIPPER FOR COIL</a:t>
            </a:r>
          </a:p>
          <a:p>
            <a:endParaRPr lang="cs-CZ" dirty="0"/>
          </a:p>
        </p:txBody>
      </p:sp>
      <p:sp>
        <p:nvSpPr>
          <p:cNvPr id="6" name="TextovéPole 5"/>
          <p:cNvSpPr txBox="1"/>
          <p:nvPr/>
        </p:nvSpPr>
        <p:spPr>
          <a:xfrm>
            <a:off x="6559639" y="1343576"/>
            <a:ext cx="3103809" cy="400110"/>
          </a:xfrm>
          <a:prstGeom prst="rect">
            <a:avLst/>
          </a:prstGeom>
          <a:noFill/>
        </p:spPr>
        <p:txBody>
          <a:bodyPr wrap="square" rtlCol="0">
            <a:spAutoFit/>
          </a:bodyPr>
          <a:lstStyle/>
          <a:p>
            <a:r>
              <a:rPr lang="cs-CZ" sz="2000" u="sng" dirty="0">
                <a:latin typeface="Times New Roman" panose="02020603050405020304" pitchFamily="18" charset="0"/>
                <a:cs typeface="Times New Roman" panose="02020603050405020304" pitchFamily="18" charset="0"/>
              </a:rPr>
              <a:t>C-HOOKS</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515" y="1954413"/>
            <a:ext cx="3896933" cy="4351338"/>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602" y="1954413"/>
            <a:ext cx="3786387" cy="4351338"/>
          </a:xfrm>
          <a:prstGeom prst="rect">
            <a:avLst/>
          </a:prstGeom>
        </p:spPr>
      </p:pic>
      <p:sp>
        <p:nvSpPr>
          <p:cNvPr id="11" name="TextovéPole 10"/>
          <p:cNvSpPr txBox="1"/>
          <p:nvPr/>
        </p:nvSpPr>
        <p:spPr>
          <a:xfrm>
            <a:off x="1068946" y="6457890"/>
            <a:ext cx="2572243" cy="400110"/>
          </a:xfrm>
          <a:prstGeom prst="rect">
            <a:avLst/>
          </a:prstGeom>
          <a:noFill/>
        </p:spPr>
        <p:txBody>
          <a:bodyPr wrap="square" rtlCol="0">
            <a:spAutoFit/>
          </a:bodyPr>
          <a:lstStyle/>
          <a:p>
            <a:r>
              <a:rPr lang="cs-CZ" sz="2000" dirty="0" smtClean="0">
                <a:latin typeface="Times New Roman" panose="02020603050405020304" pitchFamily="18" charset="0"/>
                <a:cs typeface="Times New Roman" panose="02020603050405020304" pitchFamily="18" charset="0"/>
              </a:rPr>
              <a:t>CLASSIC C-HOOK</a:t>
            </a:r>
            <a:endParaRPr lang="cs-CZ" sz="2000" dirty="0">
              <a:latin typeface="Times New Roman" panose="02020603050405020304" pitchFamily="18" charset="0"/>
              <a:cs typeface="Times New Roman" panose="02020603050405020304" pitchFamily="18" charset="0"/>
            </a:endParaRPr>
          </a:p>
        </p:txBody>
      </p:sp>
      <p:sp>
        <p:nvSpPr>
          <p:cNvPr id="13" name="TextovéPole 12"/>
          <p:cNvSpPr txBox="1"/>
          <p:nvPr/>
        </p:nvSpPr>
        <p:spPr>
          <a:xfrm>
            <a:off x="4691933" y="6244475"/>
            <a:ext cx="2998095" cy="707886"/>
          </a:xfrm>
          <a:prstGeom prst="rect">
            <a:avLst/>
          </a:prstGeom>
          <a:noFill/>
        </p:spPr>
        <p:txBody>
          <a:bodyPr wrap="square" rtlCol="0">
            <a:spAutoFit/>
          </a:bodyPr>
          <a:lstStyle/>
          <a:p>
            <a:pPr algn="ctr"/>
            <a:r>
              <a:rPr lang="cs-CZ" sz="2000" dirty="0" smtClean="0">
                <a:latin typeface="Times New Roman" panose="02020603050405020304" pitchFamily="18" charset="0"/>
                <a:cs typeface="Times New Roman" panose="02020603050405020304" pitchFamily="18" charset="0"/>
              </a:rPr>
              <a:t>C-HOOK WITH SECUTEX PROTECTION</a:t>
            </a:r>
            <a:endParaRPr lang="cs-CZ" sz="2000" dirty="0">
              <a:latin typeface="Times New Roman" panose="02020603050405020304" pitchFamily="18" charset="0"/>
              <a:cs typeface="Times New Roman" panose="02020603050405020304" pitchFamily="18" charset="0"/>
            </a:endParaRPr>
          </a:p>
        </p:txBody>
      </p:sp>
      <p:sp>
        <p:nvSpPr>
          <p:cNvPr id="14" name="TextovéPole 13"/>
          <p:cNvSpPr txBox="1"/>
          <p:nvPr/>
        </p:nvSpPr>
        <p:spPr>
          <a:xfrm>
            <a:off x="9053848" y="6457890"/>
            <a:ext cx="2743200" cy="400110"/>
          </a:xfrm>
          <a:prstGeom prst="rect">
            <a:avLst/>
          </a:prstGeom>
          <a:noFill/>
        </p:spPr>
        <p:txBody>
          <a:bodyPr wrap="square" rtlCol="0">
            <a:spAutoFit/>
          </a:bodyPr>
          <a:lstStyle/>
          <a:p>
            <a:r>
              <a:rPr lang="cs-CZ" sz="2000" dirty="0" smtClean="0">
                <a:latin typeface="Times New Roman" panose="02020603050405020304" pitchFamily="18" charset="0"/>
                <a:cs typeface="Times New Roman" panose="02020603050405020304" pitchFamily="18" charset="0"/>
              </a:rPr>
              <a:t>SPECIAL C-HOOK</a:t>
            </a: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105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752" y="1914905"/>
            <a:ext cx="4762500" cy="2562907"/>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5834130" y="799972"/>
            <a:ext cx="3541690"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RAMPS</a:t>
            </a:r>
            <a:endParaRPr lang="cs-CZ" sz="3200" b="1"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752" y="4378817"/>
            <a:ext cx="5014175" cy="3479795"/>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1927" y="2191812"/>
            <a:ext cx="6725722" cy="4572000"/>
          </a:xfrm>
          <a:prstGeom prst="rect">
            <a:avLst/>
          </a:prstGeom>
        </p:spPr>
      </p:pic>
    </p:spTree>
    <p:extLst>
      <p:ext uri="{BB962C8B-B14F-4D97-AF65-F5344CB8AC3E}">
        <p14:creationId xmlns:p14="http://schemas.microsoft.com/office/powerpoint/2010/main" val="4023422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25" y="2112136"/>
            <a:ext cx="4314423" cy="2163388"/>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5280338" y="696131"/>
            <a:ext cx="4301543" cy="861774"/>
          </a:xfrm>
          <a:prstGeom prst="rect">
            <a:avLst/>
          </a:prstGeom>
          <a:noFill/>
        </p:spPr>
        <p:txBody>
          <a:bodyPr wrap="square" rtlCol="0">
            <a:spAutoFit/>
          </a:bodyPr>
          <a:lstStyle/>
          <a:p>
            <a:r>
              <a:rPr lang="cs-CZ" sz="3200" b="1" cap="all" dirty="0">
                <a:latin typeface="Times New Roman" panose="02020603050405020304" pitchFamily="18" charset="0"/>
                <a:cs typeface="Times New Roman" panose="02020603050405020304" pitchFamily="18" charset="0"/>
              </a:rPr>
              <a:t>RAIL GRIPPER</a:t>
            </a:r>
          </a:p>
          <a:p>
            <a:endParaRPr lang="cs-CZ" dirty="0"/>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580" y="2112135"/>
            <a:ext cx="7182923" cy="4623515"/>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85256"/>
            <a:ext cx="4572000" cy="2472744"/>
          </a:xfrm>
          <a:prstGeom prst="rect">
            <a:avLst/>
          </a:prstGeom>
        </p:spPr>
      </p:pic>
    </p:spTree>
    <p:extLst>
      <p:ext uri="{BB962C8B-B14F-4D97-AF65-F5344CB8AC3E}">
        <p14:creationId xmlns:p14="http://schemas.microsoft.com/office/powerpoint/2010/main" val="3420502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10958" y="2492853"/>
            <a:ext cx="4763606" cy="3206840"/>
          </a:xfrm>
        </p:spPr>
      </p:pic>
      <p:sp>
        <p:nvSpPr>
          <p:cNvPr id="4" name="TextovéPole 3"/>
          <p:cNvSpPr txBox="1"/>
          <p:nvPr/>
        </p:nvSpPr>
        <p:spPr>
          <a:xfrm>
            <a:off x="4183487" y="471408"/>
            <a:ext cx="6235522" cy="1354217"/>
          </a:xfrm>
          <a:prstGeom prst="rect">
            <a:avLst/>
          </a:prstGeom>
          <a:noFill/>
        </p:spPr>
        <p:txBody>
          <a:bodyPr wrap="square" rtlCol="0">
            <a:spAutoFit/>
          </a:bodyPr>
          <a:lstStyle/>
          <a:p>
            <a:pPr algn="ctr"/>
            <a:r>
              <a:rPr lang="cs-CZ" sz="3200" b="1" cap="all" dirty="0" err="1">
                <a:latin typeface="Times New Roman" panose="02020603050405020304" pitchFamily="18" charset="0"/>
                <a:cs typeface="Times New Roman" panose="02020603050405020304" pitchFamily="18" charset="0"/>
              </a:rPr>
              <a:t>service</a:t>
            </a:r>
            <a:r>
              <a:rPr lang="cs-CZ" sz="3200" b="1" cap="all" dirty="0">
                <a:latin typeface="Times New Roman" panose="02020603050405020304" pitchFamily="18" charset="0"/>
                <a:cs typeface="Times New Roman" panose="02020603050405020304" pitchFamily="18" charset="0"/>
              </a:rPr>
              <a:t> </a:t>
            </a:r>
            <a:r>
              <a:rPr lang="cs-CZ" sz="3200" b="1" cap="all" dirty="0" err="1">
                <a:latin typeface="Times New Roman" panose="02020603050405020304" pitchFamily="18" charset="0"/>
                <a:cs typeface="Times New Roman" panose="02020603050405020304" pitchFamily="18" charset="0"/>
              </a:rPr>
              <a:t>platforms</a:t>
            </a:r>
            <a:r>
              <a:rPr lang="cs-CZ" sz="3200" b="1" cap="all" dirty="0">
                <a:latin typeface="Times New Roman" panose="02020603050405020304" pitchFamily="18" charset="0"/>
                <a:cs typeface="Times New Roman" panose="02020603050405020304" pitchFamily="18" charset="0"/>
              </a:rPr>
              <a:t> to </a:t>
            </a:r>
            <a:r>
              <a:rPr lang="cs-CZ" sz="3200" b="1" cap="all" dirty="0" err="1">
                <a:latin typeface="Times New Roman" panose="02020603050405020304" pitchFamily="18" charset="0"/>
                <a:cs typeface="Times New Roman" panose="02020603050405020304" pitchFamily="18" charset="0"/>
              </a:rPr>
              <a:t>fork</a:t>
            </a:r>
            <a:r>
              <a:rPr lang="cs-CZ" sz="3200" b="1" cap="all" dirty="0">
                <a:latin typeface="Times New Roman" panose="02020603050405020304" pitchFamily="18" charset="0"/>
                <a:cs typeface="Times New Roman" panose="02020603050405020304" pitchFamily="18" charset="0"/>
              </a:rPr>
              <a:t> </a:t>
            </a:r>
            <a:r>
              <a:rPr lang="cs-CZ" sz="3200" b="1" cap="all" dirty="0" err="1">
                <a:latin typeface="Times New Roman" panose="02020603050405020304" pitchFamily="18" charset="0"/>
                <a:cs typeface="Times New Roman" panose="02020603050405020304" pitchFamily="18" charset="0"/>
              </a:rPr>
              <a:t>anD</a:t>
            </a:r>
            <a:r>
              <a:rPr lang="cs-CZ" sz="3200" b="1" cap="all" dirty="0">
                <a:latin typeface="Times New Roman" panose="02020603050405020304" pitchFamily="18" charset="0"/>
                <a:cs typeface="Times New Roman" panose="02020603050405020304" pitchFamily="18" charset="0"/>
              </a:rPr>
              <a:t> ACCESS BASKETS</a:t>
            </a:r>
          </a:p>
          <a:p>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27" y="1709648"/>
            <a:ext cx="3318076" cy="4768427"/>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9264" y="1709649"/>
            <a:ext cx="5082482" cy="4768426"/>
          </a:xfrm>
          <a:prstGeom prst="rect">
            <a:avLst/>
          </a:prstGeom>
        </p:spPr>
      </p:pic>
    </p:spTree>
    <p:extLst>
      <p:ext uri="{BB962C8B-B14F-4D97-AF65-F5344CB8AC3E}">
        <p14:creationId xmlns:p14="http://schemas.microsoft.com/office/powerpoint/2010/main" val="1983400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630" y="1825625"/>
            <a:ext cx="5587136" cy="4678206"/>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520484" y="471408"/>
            <a:ext cx="6297769" cy="1354217"/>
          </a:xfrm>
          <a:prstGeom prst="rect">
            <a:avLst/>
          </a:prstGeom>
          <a:noFill/>
        </p:spPr>
        <p:txBody>
          <a:bodyPr wrap="square" rtlCol="0">
            <a:spAutoFit/>
          </a:bodyPr>
          <a:lstStyle/>
          <a:p>
            <a:pPr algn="ctr"/>
            <a:r>
              <a:rPr lang="cs-CZ" sz="3200" b="1" cap="all" dirty="0" err="1">
                <a:latin typeface="Times New Roman" panose="02020603050405020304" pitchFamily="18" charset="0"/>
                <a:cs typeface="Times New Roman" panose="02020603050405020304" pitchFamily="18" charset="0"/>
              </a:rPr>
              <a:t>service</a:t>
            </a:r>
            <a:r>
              <a:rPr lang="cs-CZ" sz="3200" b="1" cap="all" dirty="0">
                <a:latin typeface="Times New Roman" panose="02020603050405020304" pitchFamily="18" charset="0"/>
                <a:cs typeface="Times New Roman" panose="02020603050405020304" pitchFamily="18" charset="0"/>
              </a:rPr>
              <a:t> </a:t>
            </a:r>
            <a:r>
              <a:rPr lang="cs-CZ" sz="3200" b="1" cap="all" dirty="0" err="1">
                <a:latin typeface="Times New Roman" panose="02020603050405020304" pitchFamily="18" charset="0"/>
                <a:cs typeface="Times New Roman" panose="02020603050405020304" pitchFamily="18" charset="0"/>
              </a:rPr>
              <a:t>platforms</a:t>
            </a:r>
            <a:r>
              <a:rPr lang="cs-CZ" sz="3200" b="1" cap="all" dirty="0">
                <a:latin typeface="Times New Roman" panose="02020603050405020304" pitchFamily="18" charset="0"/>
                <a:cs typeface="Times New Roman" panose="02020603050405020304" pitchFamily="18" charset="0"/>
              </a:rPr>
              <a:t> to </a:t>
            </a:r>
            <a:r>
              <a:rPr lang="cs-CZ" sz="3200" b="1" cap="all" dirty="0" err="1">
                <a:latin typeface="Times New Roman" panose="02020603050405020304" pitchFamily="18" charset="0"/>
                <a:cs typeface="Times New Roman" panose="02020603050405020304" pitchFamily="18" charset="0"/>
              </a:rPr>
              <a:t>fork</a:t>
            </a:r>
            <a:r>
              <a:rPr lang="cs-CZ" sz="3200" b="1" cap="all" dirty="0">
                <a:latin typeface="Times New Roman" panose="02020603050405020304" pitchFamily="18" charset="0"/>
                <a:cs typeface="Times New Roman" panose="02020603050405020304" pitchFamily="18" charset="0"/>
              </a:rPr>
              <a:t> </a:t>
            </a:r>
            <a:r>
              <a:rPr lang="cs-CZ" sz="3200" b="1" cap="all" dirty="0" err="1">
                <a:latin typeface="Times New Roman" panose="02020603050405020304" pitchFamily="18" charset="0"/>
                <a:cs typeface="Times New Roman" panose="02020603050405020304" pitchFamily="18" charset="0"/>
              </a:rPr>
              <a:t>anD</a:t>
            </a:r>
            <a:r>
              <a:rPr lang="cs-CZ" sz="3200" b="1" cap="all" dirty="0">
                <a:latin typeface="Times New Roman" panose="02020603050405020304" pitchFamily="18" charset="0"/>
                <a:cs typeface="Times New Roman" panose="02020603050405020304" pitchFamily="18" charset="0"/>
              </a:rPr>
              <a:t> ACCESS BASKETS</a:t>
            </a:r>
          </a:p>
          <a:p>
            <a:endParaRPr lang="cs-CZ" dirty="0"/>
          </a:p>
        </p:txBody>
      </p:sp>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383" y="1825625"/>
            <a:ext cx="5877059" cy="4678206"/>
          </a:xfrm>
          <a:prstGeom prst="rect">
            <a:avLst/>
          </a:prstGeom>
        </p:spPr>
      </p:pic>
    </p:spTree>
    <p:extLst>
      <p:ext uri="{BB962C8B-B14F-4D97-AF65-F5344CB8AC3E}">
        <p14:creationId xmlns:p14="http://schemas.microsoft.com/office/powerpoint/2010/main" val="34017274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366" y="1893385"/>
            <a:ext cx="5512158" cy="4462530"/>
          </a:xfr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309759"/>
            <a:ext cx="3473764" cy="980426"/>
          </a:xfrm>
          <a:prstGeom prst="rect">
            <a:avLst/>
          </a:prstGeom>
        </p:spPr>
      </p:pic>
      <p:sp>
        <p:nvSpPr>
          <p:cNvPr id="5" name="TextovéPole 4"/>
          <p:cNvSpPr txBox="1"/>
          <p:nvPr/>
        </p:nvSpPr>
        <p:spPr>
          <a:xfrm>
            <a:off x="4584879" y="799972"/>
            <a:ext cx="6194738"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WELDED CONSTRUCTION</a:t>
            </a:r>
            <a:endParaRPr lang="cs-CZ" sz="3200" b="1"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117" y="1893385"/>
            <a:ext cx="5805690" cy="4462530"/>
          </a:xfrm>
          <a:prstGeom prst="rect">
            <a:avLst/>
          </a:prstGeom>
        </p:spPr>
      </p:pic>
    </p:spTree>
    <p:extLst>
      <p:ext uri="{BB962C8B-B14F-4D97-AF65-F5344CB8AC3E}">
        <p14:creationId xmlns:p14="http://schemas.microsoft.com/office/powerpoint/2010/main" val="2655684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04307" y="455278"/>
            <a:ext cx="10515600" cy="948520"/>
          </a:xfrm>
        </p:spPr>
        <p:txBody>
          <a:bodyPr>
            <a:noAutofit/>
          </a:bodyPr>
          <a:lstStyle/>
          <a:p>
            <a:pPr algn="ctr"/>
            <a:r>
              <a:rPr lang="cs-CZ" sz="3600" b="1" dirty="0" smtClean="0">
                <a:latin typeface="Times New Roman" panose="02020603050405020304" pitchFamily="18" charset="0"/>
                <a:cs typeface="Times New Roman" panose="02020603050405020304" pitchFamily="18" charset="0"/>
              </a:rPr>
              <a:t>ABOUT UNIMAN</a:t>
            </a:r>
            <a:endParaRPr lang="cs-CZ" sz="36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0" y="2305317"/>
            <a:ext cx="12192000" cy="5454202"/>
          </a:xfrm>
        </p:spPr>
        <p:txBody>
          <a:bodyPr>
            <a:normAutofit/>
          </a:bodyPr>
          <a:lstStyle/>
          <a:p>
            <a:r>
              <a:rPr lang="en-US" dirty="0">
                <a:latin typeface="Times New Roman" panose="02020603050405020304" pitchFamily="18" charset="0"/>
                <a:cs typeface="Times New Roman" panose="02020603050405020304" pitchFamily="18" charset="0"/>
              </a:rPr>
              <a:t>Company UNIMAN </a:t>
            </a:r>
            <a:r>
              <a:rPr lang="en-US" dirty="0" err="1">
                <a:latin typeface="Times New Roman" panose="02020603050405020304" pitchFamily="18" charset="0"/>
                <a:cs typeface="Times New Roman" panose="02020603050405020304" pitchFamily="18" charset="0"/>
              </a:rPr>
              <a:t>Englis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s.r.o</a:t>
            </a:r>
            <a:r>
              <a:rPr lang="en-US" dirty="0">
                <a:latin typeface="Times New Roman" panose="02020603050405020304" pitchFamily="18" charset="0"/>
                <a:cs typeface="Times New Roman" panose="02020603050405020304" pitchFamily="18" charset="0"/>
              </a:rPr>
              <a:t>. is one of the few firms in Czech Republic which is professionally engaged in handling as well as gripping engineering</a:t>
            </a:r>
            <a:r>
              <a:rPr lang="en-US"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r>
              <a:rPr lang="cs-CZ" dirty="0" smtClean="0">
                <a:latin typeface="Times New Roman" panose="02020603050405020304" pitchFamily="18" charset="0"/>
                <a:cs typeface="Times New Roman" panose="02020603050405020304" pitchFamily="18" charset="0"/>
              </a:rPr>
              <a:t>UNIMAN i</a:t>
            </a:r>
            <a:r>
              <a:rPr lang="en-US" dirty="0" smtClean="0">
                <a:latin typeface="Times New Roman" panose="02020603050405020304" pitchFamily="18" charset="0"/>
                <a:cs typeface="Times New Roman" panose="02020603050405020304" pitchFamily="18" charset="0"/>
              </a:rPr>
              <a:t>s </a:t>
            </a:r>
            <a:r>
              <a:rPr lang="en-US" dirty="0">
                <a:latin typeface="Times New Roman" panose="02020603050405020304" pitchFamily="18" charset="0"/>
                <a:cs typeface="Times New Roman" panose="02020603050405020304" pitchFamily="18" charset="0"/>
              </a:rPr>
              <a:t>specialized first and foremost in production of lifting and handling devices as well as special gripping equipment, further it </a:t>
            </a:r>
            <a:r>
              <a:rPr lang="en-US" dirty="0" err="1">
                <a:latin typeface="Times New Roman" panose="02020603050405020304" pitchFamily="18" charset="0"/>
                <a:cs typeface="Times New Roman" panose="02020603050405020304" pitchFamily="18" charset="0"/>
              </a:rPr>
              <a:t>isequipment</a:t>
            </a:r>
            <a:r>
              <a:rPr lang="en-US" dirty="0">
                <a:latin typeface="Times New Roman" panose="02020603050405020304" pitchFamily="18" charset="0"/>
                <a:cs typeface="Times New Roman" panose="02020603050405020304" pitchFamily="18" charset="0"/>
              </a:rPr>
              <a:t> for building industries, mechanical engineering, logistics and solutions for technical approach to extraordinary works in the heights. The most of deliveries represent technical solutions arising from assignments concerning load or cargo handling, </a:t>
            </a:r>
            <a:r>
              <a:rPr lang="en-US" dirty="0" smtClean="0">
                <a:latin typeface="Times New Roman" panose="02020603050405020304" pitchFamily="18" charset="0"/>
                <a:cs typeface="Times New Roman" panose="02020603050405020304" pitchFamily="18" charset="0"/>
              </a:rPr>
              <a:t>the</a:t>
            </a:r>
            <a:r>
              <a:rPr lang="cs-C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rest </a:t>
            </a:r>
            <a:r>
              <a:rPr lang="en-US" dirty="0">
                <a:latin typeface="Times New Roman" panose="02020603050405020304" pitchFamily="18" charset="0"/>
                <a:cs typeface="Times New Roman" panose="02020603050405020304" pitchFamily="18" charset="0"/>
              </a:rPr>
              <a:t>of our production are represented as catalogue products. </a:t>
            </a:r>
            <a:endParaRPr lang="cs-CZ"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At </a:t>
            </a:r>
            <a:r>
              <a:rPr lang="en-US" dirty="0">
                <a:latin typeface="Times New Roman" panose="02020603050405020304" pitchFamily="18" charset="0"/>
                <a:cs typeface="Times New Roman" panose="02020603050405020304" pitchFamily="18" charset="0"/>
              </a:rPr>
              <a:t>present the company is exporting more than </a:t>
            </a:r>
            <a:r>
              <a:rPr lang="cs-CZ" dirty="0" smtClean="0">
                <a:latin typeface="Times New Roman" panose="02020603050405020304" pitchFamily="18" charset="0"/>
                <a:cs typeface="Times New Roman" panose="02020603050405020304" pitchFamily="18" charset="0"/>
              </a:rPr>
              <a:t>8</a:t>
            </a:r>
            <a:r>
              <a:rPr lang="en-US" dirty="0" smtClean="0">
                <a:latin typeface="Times New Roman" panose="02020603050405020304" pitchFamily="18" charset="0"/>
                <a:cs typeface="Times New Roman" panose="02020603050405020304" pitchFamily="18" charset="0"/>
              </a:rPr>
              <a:t>0 </a:t>
            </a:r>
            <a:r>
              <a:rPr lang="en-US" dirty="0">
                <a:latin typeface="Times New Roman" panose="02020603050405020304" pitchFamily="18" charset="0"/>
                <a:cs typeface="Times New Roman" panose="02020603050405020304" pitchFamily="18" charset="0"/>
              </a:rPr>
              <a:t>% of its output to the countries in Europe and Asia.</a:t>
            </a:r>
          </a:p>
          <a:p>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230189"/>
            <a:ext cx="3473764" cy="980426"/>
          </a:xfrm>
          <a:prstGeom prst="rect">
            <a:avLst/>
          </a:prstGeom>
        </p:spPr>
      </p:pic>
    </p:spTree>
    <p:extLst>
      <p:ext uri="{BB962C8B-B14F-4D97-AF65-F5344CB8AC3E}">
        <p14:creationId xmlns:p14="http://schemas.microsoft.com/office/powerpoint/2010/main" val="746035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3828" y="227593"/>
            <a:ext cx="6173724" cy="2005584"/>
          </a:xfrm>
        </p:spPr>
      </p:pic>
      <p:sp>
        <p:nvSpPr>
          <p:cNvPr id="5" name="TextovéPole 4"/>
          <p:cNvSpPr txBox="1"/>
          <p:nvPr/>
        </p:nvSpPr>
        <p:spPr>
          <a:xfrm>
            <a:off x="595744" y="2534170"/>
            <a:ext cx="11249891" cy="3970318"/>
          </a:xfrm>
          <a:prstGeom prst="rect">
            <a:avLst/>
          </a:prstGeom>
          <a:noFill/>
        </p:spPr>
        <p:txBody>
          <a:bodyPr wrap="square" rtlCol="0">
            <a:spAutoFit/>
          </a:bodyPr>
          <a:lstStyle/>
          <a:p>
            <a:pPr algn="ctr"/>
            <a:r>
              <a:rPr lang="cs-CZ" sz="6000" dirty="0" smtClean="0">
                <a:latin typeface="Times New Roman" panose="02020603050405020304" pitchFamily="18" charset="0"/>
                <a:cs typeface="Times New Roman" panose="02020603050405020304" pitchFamily="18" charset="0"/>
                <a:hlinkClick r:id="rId3"/>
              </a:rPr>
              <a:t>www.uniman.eu</a:t>
            </a:r>
            <a:endParaRPr lang="cs-CZ" sz="6000" dirty="0" smtClean="0">
              <a:latin typeface="Times New Roman" panose="02020603050405020304" pitchFamily="18" charset="0"/>
              <a:cs typeface="Times New Roman" panose="02020603050405020304" pitchFamily="18" charset="0"/>
            </a:endParaRPr>
          </a:p>
          <a:p>
            <a:pPr algn="ctr"/>
            <a:endParaRPr lang="cs-CZ" sz="3200" dirty="0"/>
          </a:p>
          <a:p>
            <a:pPr algn="ctr"/>
            <a:endParaRPr lang="cs-CZ" sz="3200" dirty="0" smtClean="0"/>
          </a:p>
          <a:p>
            <a:pPr algn="ctr"/>
            <a:endParaRPr lang="cs-CZ" sz="3200" dirty="0"/>
          </a:p>
          <a:p>
            <a:pPr algn="ctr"/>
            <a:endParaRPr lang="cs-CZ" sz="3200" dirty="0" smtClean="0"/>
          </a:p>
          <a:p>
            <a:r>
              <a:rPr lang="cs-CZ" sz="3200" dirty="0" smtClean="0">
                <a:latin typeface="Times New Roman" panose="02020603050405020304" pitchFamily="18" charset="0"/>
                <a:cs typeface="Times New Roman" panose="02020603050405020304" pitchFamily="18" charset="0"/>
              </a:rPr>
              <a:t>UNIMAN </a:t>
            </a:r>
            <a:r>
              <a:rPr lang="cs-CZ" sz="3200" dirty="0" err="1" smtClean="0">
                <a:latin typeface="Times New Roman" panose="02020603050405020304" pitchFamily="18" charset="0"/>
                <a:cs typeface="Times New Roman" panose="02020603050405020304" pitchFamily="18" charset="0"/>
              </a:rPr>
              <a:t>Englis</a:t>
            </a:r>
            <a:r>
              <a:rPr lang="cs-CZ" sz="3200" dirty="0" smtClean="0">
                <a:latin typeface="Times New Roman" panose="02020603050405020304" pitchFamily="18" charset="0"/>
                <a:cs typeface="Times New Roman" panose="02020603050405020304" pitchFamily="18" charset="0"/>
              </a:rPr>
              <a:t>, s.r.o., </a:t>
            </a:r>
          </a:p>
          <a:p>
            <a:r>
              <a:rPr lang="cs-CZ" sz="3200" dirty="0" err="1" smtClean="0">
                <a:latin typeface="Times New Roman" panose="02020603050405020304" pitchFamily="18" charset="0"/>
                <a:cs typeface="Times New Roman" panose="02020603050405020304" pitchFamily="18" charset="0"/>
              </a:rPr>
              <a:t>Velke</a:t>
            </a:r>
            <a:r>
              <a:rPr lang="cs-CZ" sz="3200" dirty="0" smtClean="0">
                <a:latin typeface="Times New Roman" panose="02020603050405020304" pitchFamily="18" charset="0"/>
                <a:cs typeface="Times New Roman" panose="02020603050405020304" pitchFamily="18" charset="0"/>
              </a:rPr>
              <a:t> </a:t>
            </a:r>
            <a:r>
              <a:rPr lang="cs-CZ" sz="3200" dirty="0" err="1" smtClean="0">
                <a:latin typeface="Times New Roman" panose="02020603050405020304" pitchFamily="18" charset="0"/>
                <a:cs typeface="Times New Roman" panose="02020603050405020304" pitchFamily="18" charset="0"/>
              </a:rPr>
              <a:t>Tresne</a:t>
            </a:r>
            <a:r>
              <a:rPr lang="cs-CZ" sz="3200" dirty="0" smtClean="0">
                <a:latin typeface="Times New Roman" panose="02020603050405020304" pitchFamily="18" charset="0"/>
                <a:cs typeface="Times New Roman" panose="02020603050405020304" pitchFamily="18" charset="0"/>
              </a:rPr>
              <a:t> 56, 592 65 </a:t>
            </a:r>
            <a:r>
              <a:rPr lang="cs-CZ" sz="3200" dirty="0" err="1" smtClean="0">
                <a:latin typeface="Times New Roman" panose="02020603050405020304" pitchFamily="18" charset="0"/>
                <a:cs typeface="Times New Roman" panose="02020603050405020304" pitchFamily="18" charset="0"/>
              </a:rPr>
              <a:t>Rovecne</a:t>
            </a:r>
            <a:endParaRPr lang="cs-CZ" sz="32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8437419" y="5427270"/>
            <a:ext cx="3629891" cy="1077218"/>
          </a:xfrm>
          <a:prstGeom prst="rect">
            <a:avLst/>
          </a:prstGeom>
          <a:noFill/>
        </p:spPr>
        <p:txBody>
          <a:bodyPr wrap="square" rtlCol="0">
            <a:spAutoFit/>
          </a:bodyPr>
          <a:lstStyle/>
          <a:p>
            <a:r>
              <a:rPr lang="cs-CZ" sz="3200" dirty="0" smtClean="0">
                <a:latin typeface="Times New Roman" panose="02020603050405020304" pitchFamily="18" charset="0"/>
                <a:cs typeface="Times New Roman" panose="02020603050405020304" pitchFamily="18" charset="0"/>
              </a:rPr>
              <a:t>uniman@uniman.cz</a:t>
            </a:r>
          </a:p>
          <a:p>
            <a:r>
              <a:rPr lang="cs-CZ" sz="3200" dirty="0" smtClean="0">
                <a:latin typeface="Times New Roman" panose="02020603050405020304" pitchFamily="18" charset="0"/>
                <a:cs typeface="Times New Roman" panose="02020603050405020304" pitchFamily="18" charset="0"/>
              </a:rPr>
              <a:t>516 116 711</a:t>
            </a:r>
            <a:endParaRPr lang="cs-C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700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idx="1"/>
          </p:nvPr>
        </p:nvSpPr>
        <p:spPr>
          <a:xfrm>
            <a:off x="4011232" y="423372"/>
            <a:ext cx="8237112" cy="5854700"/>
          </a:xfrm>
        </p:spPr>
        <p:txBody>
          <a:bodyPr>
            <a:normAutofit/>
          </a:bodyPr>
          <a:lstStyle/>
          <a:p>
            <a:pPr marL="0" indent="0">
              <a:buNone/>
            </a:pPr>
            <a:r>
              <a:rPr lang="cs-CZ" sz="3200" dirty="0" smtClean="0">
                <a:latin typeface="Times New Roman" panose="02020603050405020304" pitchFamily="18" charset="0"/>
                <a:cs typeface="Times New Roman" panose="02020603050405020304" pitchFamily="18" charset="0"/>
              </a:rPr>
              <a:t>UNIMAN </a:t>
            </a:r>
            <a:r>
              <a:rPr lang="cs-CZ" sz="3200" dirty="0" err="1" smtClean="0">
                <a:latin typeface="Times New Roman" panose="02020603050405020304" pitchFamily="18" charset="0"/>
                <a:cs typeface="Times New Roman" panose="02020603050405020304" pitchFamily="18" charset="0"/>
              </a:rPr>
              <a:t>have</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residence in </a:t>
            </a:r>
            <a:r>
              <a:rPr lang="en-US" sz="3200" dirty="0" err="1" smtClean="0">
                <a:latin typeface="Times New Roman" panose="02020603050405020304" pitchFamily="18" charset="0"/>
                <a:cs typeface="Times New Roman" panose="02020603050405020304" pitchFamily="18" charset="0"/>
              </a:rPr>
              <a:t>Velk</a:t>
            </a:r>
            <a:r>
              <a:rPr lang="cs-CZ" sz="3200" dirty="0" smtClean="0">
                <a:latin typeface="Times New Roman" panose="02020603050405020304" pitchFamily="18" charset="0"/>
                <a:cs typeface="Times New Roman" panose="02020603050405020304" pitchFamily="18" charset="0"/>
              </a:rPr>
              <a:t>e</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Tresn</a:t>
            </a:r>
            <a:r>
              <a:rPr lang="cs-CZ" sz="3200" dirty="0" smtClean="0">
                <a:latin typeface="Times New Roman" panose="02020603050405020304" pitchFamily="18" charset="0"/>
                <a:cs typeface="Times New Roman" panose="02020603050405020304" pitchFamily="18" charset="0"/>
              </a:rPr>
              <a:t>e</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in the district </a:t>
            </a:r>
            <a:r>
              <a:rPr lang="cs-CZ" sz="3200" dirty="0" err="1">
                <a:latin typeface="Times New Roman" panose="02020603050405020304" pitchFamily="18" charset="0"/>
                <a:cs typeface="Times New Roman" panose="02020603050405020304" pitchFamily="18" charset="0"/>
              </a:rPr>
              <a:t>Z</a:t>
            </a:r>
            <a:r>
              <a:rPr lang="en-US" sz="3200" dirty="0" err="1" smtClean="0">
                <a:latin typeface="Times New Roman" panose="02020603050405020304" pitchFamily="18" charset="0"/>
                <a:cs typeface="Times New Roman" panose="02020603050405020304" pitchFamily="18" charset="0"/>
              </a:rPr>
              <a:t>dar</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nad</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S</a:t>
            </a:r>
            <a:r>
              <a:rPr lang="cs-CZ" sz="3200" dirty="0">
                <a:latin typeface="Times New Roman" panose="02020603050405020304" pitchFamily="18" charset="0"/>
                <a:cs typeface="Times New Roman" panose="02020603050405020304" pitchFamily="18" charset="0"/>
              </a:rPr>
              <a:t>a</a:t>
            </a:r>
            <a:r>
              <a:rPr lang="en-US" sz="3200" dirty="0" err="1" smtClean="0">
                <a:latin typeface="Times New Roman" panose="02020603050405020304" pitchFamily="18" charset="0"/>
                <a:cs typeface="Times New Roman" panose="02020603050405020304" pitchFamily="18" charset="0"/>
              </a:rPr>
              <a:t>zavou</a:t>
            </a:r>
            <a:r>
              <a:rPr lang="cs-CZ" sz="3200" dirty="0" smtClean="0">
                <a:latin typeface="Times New Roman" panose="02020603050405020304" pitchFamily="18" charset="0"/>
                <a:cs typeface="Times New Roman" panose="02020603050405020304" pitchFamily="18" charset="0"/>
              </a:rPr>
              <a:t> in </a:t>
            </a:r>
            <a:r>
              <a:rPr lang="cs-CZ" sz="3200" dirty="0" err="1" smtClean="0">
                <a:latin typeface="Times New Roman" panose="02020603050405020304" pitchFamily="18" charset="0"/>
                <a:cs typeface="Times New Roman" panose="02020603050405020304" pitchFamily="18" charset="0"/>
              </a:rPr>
              <a:t>Vysocina</a:t>
            </a:r>
            <a:r>
              <a:rPr lang="cs-CZ" sz="3200" dirty="0" smtClean="0">
                <a:latin typeface="Times New Roman" panose="02020603050405020304" pitchFamily="18" charset="0"/>
                <a:cs typeface="Times New Roman" panose="02020603050405020304" pitchFamily="18" charset="0"/>
              </a:rPr>
              <a:t> region.</a:t>
            </a:r>
            <a:endParaRPr lang="cs-CZ" sz="3200"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48" y="1815921"/>
            <a:ext cx="7082307" cy="4842457"/>
          </a:xfrm>
          <a:prstGeom prst="rect">
            <a:avLst/>
          </a:prstGeom>
        </p:spPr>
      </p:pic>
      <p:sp>
        <p:nvSpPr>
          <p:cNvPr id="6" name="TextovéPole 5"/>
          <p:cNvSpPr txBox="1"/>
          <p:nvPr/>
        </p:nvSpPr>
        <p:spPr>
          <a:xfrm>
            <a:off x="8429221" y="3764580"/>
            <a:ext cx="3309871" cy="1323439"/>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In the picture is UNIMAN facility, it </a:t>
            </a:r>
            <a:r>
              <a:rPr lang="en-US" sz="2000" u="sng" dirty="0" smtClean="0">
                <a:latin typeface="Times New Roman" panose="02020603050405020304" pitchFamily="18" charset="0"/>
                <a:cs typeface="Times New Roman" panose="02020603050405020304" pitchFamily="18" charset="0"/>
              </a:rPr>
              <a:t>consist</a:t>
            </a:r>
            <a:r>
              <a:rPr lang="cs-CZ" sz="2000" u="sng" dirty="0" smtClean="0">
                <a:latin typeface="Times New Roman" panose="02020603050405020304" pitchFamily="18" charset="0"/>
                <a:cs typeface="Times New Roman" panose="02020603050405020304" pitchFamily="18" charset="0"/>
              </a:rPr>
              <a:t>s</a:t>
            </a:r>
            <a:r>
              <a:rPr lang="en-US" sz="2000" u="sng" dirty="0" smtClean="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of 4 production halls, offices and storage </a:t>
            </a:r>
            <a:r>
              <a:rPr lang="en-US" sz="2000" u="sng" dirty="0" smtClean="0">
                <a:latin typeface="Times New Roman" panose="02020603050405020304" pitchFamily="18" charset="0"/>
                <a:cs typeface="Times New Roman" panose="02020603050405020304" pitchFamily="18" charset="0"/>
              </a:rPr>
              <a:t>areas</a:t>
            </a:r>
            <a:r>
              <a:rPr lang="cs-CZ" sz="2000" u="sng" dirty="0" smtClean="0">
                <a:latin typeface="Times New Roman" panose="02020603050405020304" pitchFamily="18" charset="0"/>
                <a:cs typeface="Times New Roman" panose="02020603050405020304" pitchFamily="18" charset="0"/>
              </a:rPr>
              <a:t>.</a:t>
            </a:r>
            <a:endParaRPr lang="cs-CZ" sz="2000" u="sng" dirty="0">
              <a:solidFill>
                <a:schemeClr val="bg2">
                  <a:lumMod val="90000"/>
                </a:schemeClr>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230189"/>
            <a:ext cx="3473764" cy="980426"/>
          </a:xfrm>
          <a:prstGeom prst="rect">
            <a:avLst/>
          </a:prstGeom>
        </p:spPr>
      </p:pic>
    </p:spTree>
    <p:extLst>
      <p:ext uri="{BB962C8B-B14F-4D97-AF65-F5344CB8AC3E}">
        <p14:creationId xmlns:p14="http://schemas.microsoft.com/office/powerpoint/2010/main" val="4041780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76082" y="281412"/>
            <a:ext cx="10515600" cy="1167461"/>
          </a:xfrm>
        </p:spPr>
        <p:txBody>
          <a:bodyPr>
            <a:normAutofit/>
          </a:bodyPr>
          <a:lstStyle/>
          <a:p>
            <a:pPr algn="ctr"/>
            <a:r>
              <a:rPr lang="cs-CZ" sz="5400" b="1" dirty="0" err="1" smtClean="0">
                <a:latin typeface="Times New Roman" panose="02020603050405020304" pitchFamily="18" charset="0"/>
                <a:cs typeface="Times New Roman" panose="02020603050405020304" pitchFamily="18" charset="0"/>
              </a:rPr>
              <a:t>History</a:t>
            </a:r>
            <a:endParaRPr lang="cs-CZ" sz="54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47730" y="2434107"/>
            <a:ext cx="11844270" cy="5814811"/>
          </a:xfrm>
        </p:spPr>
        <p:txBody>
          <a:bodyPr>
            <a:noAutofit/>
          </a:bodyPr>
          <a:lstStyle/>
          <a:p>
            <a:pPr marL="0" indent="0">
              <a:buNone/>
            </a:pPr>
            <a:r>
              <a:rPr lang="cs-CZ" dirty="0" smtClean="0">
                <a:latin typeface="Times New Roman" panose="02020603050405020304" pitchFamily="18" charset="0"/>
                <a:cs typeface="Times New Roman" panose="02020603050405020304" pitchFamily="18" charset="0"/>
              </a:rPr>
              <a:t>UNIMAN ca</a:t>
            </a:r>
            <a:r>
              <a:rPr lang="en-US" dirty="0" smtClean="0">
                <a:latin typeface="Times New Roman" panose="02020603050405020304" pitchFamily="18" charset="0"/>
                <a:cs typeface="Times New Roman" panose="02020603050405020304" pitchFamily="18" charset="0"/>
              </a:rPr>
              <a:t>me </a:t>
            </a:r>
            <a:r>
              <a:rPr lang="en-US" dirty="0">
                <a:latin typeface="Times New Roman" panose="02020603050405020304" pitchFamily="18" charset="0"/>
                <a:cs typeface="Times New Roman" panose="02020603050405020304" pitchFamily="18" charset="0"/>
              </a:rPr>
              <a:t>into existence in 1995 through joining up innovative activities of </a:t>
            </a:r>
            <a:r>
              <a:rPr lang="en-US" dirty="0" err="1">
                <a:latin typeface="Times New Roman" panose="02020603050405020304" pitchFamily="18" charset="0"/>
                <a:cs typeface="Times New Roman" panose="02020603050405020304" pitchFamily="18" charset="0"/>
              </a:rPr>
              <a:t>Ing</a:t>
            </a:r>
            <a:r>
              <a:rPr lang="en-US" dirty="0">
                <a:latin typeface="Times New Roman" panose="02020603050405020304" pitchFamily="18" charset="0"/>
                <a:cs typeface="Times New Roman" panose="02020603050405020304" pitchFamily="18" charset="0"/>
              </a:rPr>
              <a:t>. Karel </a:t>
            </a:r>
            <a:r>
              <a:rPr lang="en-US" dirty="0" err="1">
                <a:latin typeface="Times New Roman" panose="02020603050405020304" pitchFamily="18" charset="0"/>
                <a:cs typeface="Times New Roman" panose="02020603050405020304" pitchFamily="18" charset="0"/>
              </a:rPr>
              <a:t>Englis´es</a:t>
            </a:r>
            <a:r>
              <a:rPr lang="en-US" dirty="0">
                <a:latin typeface="Times New Roman" panose="02020603050405020304" pitchFamily="18" charset="0"/>
                <a:cs typeface="Times New Roman" panose="02020603050405020304" pitchFamily="18" charset="0"/>
              </a:rPr>
              <a:t> design and engineering office on the one hand, and with craftsmanship and technological potency of the production base of the former enterprise SIGMA in </a:t>
            </a:r>
            <a:r>
              <a:rPr lang="en-US" dirty="0" err="1">
                <a:latin typeface="Times New Roman" panose="02020603050405020304" pitchFamily="18" charset="0"/>
                <a:cs typeface="Times New Roman" panose="02020603050405020304" pitchFamily="18" charset="0"/>
              </a:rPr>
              <a:t>Velké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Tresné</a:t>
            </a:r>
            <a:r>
              <a:rPr lang="en-US" dirty="0">
                <a:latin typeface="Times New Roman" panose="02020603050405020304" pitchFamily="18" charset="0"/>
                <a:cs typeface="Times New Roman" panose="02020603050405020304" pitchFamily="18" charset="0"/>
              </a:rPr>
              <a:t> on the other hand. It was just the mergence of many years expertise in the line of lifting and handling technologies of the mentioned designing office as well as high qualified engineering production which gave rise to very interesting and competent solutions in the field of customer tailored material handling devices which are produced in compliance with user requirements resulting in most sophisticated technical level of products from design up to final assembly.</a:t>
            </a:r>
            <a:endParaRPr lang="cs-CZ"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230189"/>
            <a:ext cx="3473764" cy="980426"/>
          </a:xfrm>
          <a:prstGeom prst="rect">
            <a:avLst/>
          </a:prstGeom>
        </p:spPr>
      </p:pic>
    </p:spTree>
    <p:extLst>
      <p:ext uri="{BB962C8B-B14F-4D97-AF65-F5344CB8AC3E}">
        <p14:creationId xmlns:p14="http://schemas.microsoft.com/office/powerpoint/2010/main" val="1545938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24761" y="230189"/>
            <a:ext cx="10515600" cy="1325563"/>
          </a:xfrm>
        </p:spPr>
        <p:txBody>
          <a:bodyPr>
            <a:normAutofit/>
          </a:bodyPr>
          <a:lstStyle/>
          <a:p>
            <a:pPr algn="ctr"/>
            <a:r>
              <a:rPr lang="cs-CZ" sz="5400" b="1" dirty="0" err="1" smtClean="0">
                <a:latin typeface="Times New Roman" panose="02020603050405020304" pitchFamily="18" charset="0"/>
                <a:cs typeface="Times New Roman" panose="02020603050405020304" pitchFamily="18" charset="0"/>
              </a:rPr>
              <a:t>Product</a:t>
            </a:r>
            <a:r>
              <a:rPr lang="cs-CZ" sz="5400" b="1" dirty="0" smtClean="0">
                <a:latin typeface="Times New Roman" panose="02020603050405020304" pitchFamily="18" charset="0"/>
                <a:cs typeface="Times New Roman" panose="02020603050405020304" pitchFamily="18" charset="0"/>
              </a:rPr>
              <a:t> </a:t>
            </a:r>
            <a:r>
              <a:rPr lang="cs-CZ" sz="5400" b="1" dirty="0" err="1" smtClean="0">
                <a:latin typeface="Times New Roman" panose="02020603050405020304" pitchFamily="18" charset="0"/>
                <a:cs typeface="Times New Roman" panose="02020603050405020304" pitchFamily="18" charset="0"/>
              </a:rPr>
              <a:t>presentation</a:t>
            </a:r>
            <a:endParaRPr lang="cs-CZ" sz="54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0" y="2125568"/>
            <a:ext cx="12192000" cy="5801377"/>
          </a:xfrm>
        </p:spPr>
        <p:txBody>
          <a:bodyPr>
            <a:normAutofit/>
          </a:bodyPr>
          <a:lstStyle/>
          <a:p>
            <a:r>
              <a:rPr lang="cs-CZ" dirty="0" smtClean="0">
                <a:latin typeface="Times New Roman" panose="02020603050405020304" pitchFamily="18" charset="0"/>
                <a:cs typeface="Times New Roman" panose="02020603050405020304" pitchFamily="18" charset="0"/>
              </a:rPr>
              <a:t>C</a:t>
            </a:r>
            <a:r>
              <a:rPr lang="en-US" dirty="0" err="1" smtClean="0">
                <a:latin typeface="Times New Roman" panose="02020603050405020304" pitchFamily="18" charset="0"/>
                <a:cs typeface="Times New Roman" panose="02020603050405020304" pitchFamily="18" charset="0"/>
              </a:rPr>
              <a:t>ompany</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UNIMAN </a:t>
            </a:r>
            <a:r>
              <a:rPr lang="en-US" dirty="0" err="1">
                <a:latin typeface="Times New Roman" panose="02020603050405020304" pitchFamily="18" charset="0"/>
                <a:cs typeface="Times New Roman" panose="02020603050405020304" pitchFamily="18" charset="0"/>
              </a:rPr>
              <a:t>Englis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s.r.o</a:t>
            </a:r>
            <a:r>
              <a:rPr lang="en-US" dirty="0">
                <a:latin typeface="Times New Roman" panose="02020603050405020304" pitchFamily="18" charset="0"/>
                <a:cs typeface="Times New Roman" panose="02020603050405020304" pitchFamily="18" charset="0"/>
              </a:rPr>
              <a:t> offers products for handling practice, equipment for water treatment as well as equipment concerning technical access to customized special works. About 30% of production are customized solutions produced in accordance to assignment and the rest pose catalogue deliveries as well as production of engineering products made in agreement with custom </a:t>
            </a:r>
            <a:r>
              <a:rPr lang="en-US" dirty="0" smtClean="0">
                <a:latin typeface="Times New Roman" panose="02020603050405020304" pitchFamily="18" charset="0"/>
                <a:cs typeface="Times New Roman" panose="02020603050405020304" pitchFamily="18" charset="0"/>
              </a:rPr>
              <a:t>documentation</a:t>
            </a:r>
            <a:endParaRPr lang="cs-CZ" dirty="0" smtClean="0">
              <a:latin typeface="Times New Roman" panose="02020603050405020304" pitchFamily="18" charset="0"/>
              <a:cs typeface="Times New Roman" panose="02020603050405020304" pitchFamily="18" charset="0"/>
            </a:endParaRPr>
          </a:p>
          <a:p>
            <a:r>
              <a:rPr lang="cs-CZ" dirty="0" err="1" smtClean="0">
                <a:latin typeface="Times New Roman" panose="02020603050405020304" pitchFamily="18" charset="0"/>
                <a:cs typeface="Times New Roman" panose="02020603050405020304" pitchFamily="18" charset="0"/>
              </a:rPr>
              <a:t>All</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products</a:t>
            </a:r>
            <a:r>
              <a:rPr lang="cs-CZ" dirty="0" smtClean="0">
                <a:latin typeface="Times New Roman" panose="02020603050405020304" pitchFamily="18" charset="0"/>
                <a:cs typeface="Times New Roman" panose="02020603050405020304" pitchFamily="18" charset="0"/>
              </a:rPr>
              <a:t> in </a:t>
            </a:r>
            <a:r>
              <a:rPr lang="cs-CZ" dirty="0" err="1" smtClean="0">
                <a:latin typeface="Times New Roman" panose="02020603050405020304" pitchFamily="18" charset="0"/>
                <a:cs typeface="Times New Roman" panose="02020603050405020304" pitchFamily="18" charset="0"/>
              </a:rPr>
              <a:t>current</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offer</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have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originally</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been</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customized</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piece-works</a:t>
            </a:r>
            <a:r>
              <a:rPr lang="cs-CZ" dirty="0" smtClean="0">
                <a:latin typeface="Times New Roman" panose="02020603050405020304" pitchFamily="18" charset="0"/>
                <a:cs typeface="Times New Roman" panose="02020603050405020304" pitchFamily="18" charset="0"/>
              </a:rPr>
              <a:t>, and </a:t>
            </a:r>
            <a:r>
              <a:rPr lang="cs-CZ" dirty="0" err="1" smtClean="0">
                <a:latin typeface="Times New Roman" panose="02020603050405020304" pitchFamily="18" charset="0"/>
                <a:cs typeface="Times New Roman" panose="02020603050405020304" pitchFamily="18" charset="0"/>
              </a:rPr>
              <a:t>therefore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the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entire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present</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supply</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is</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represented</a:t>
            </a:r>
            <a:r>
              <a:rPr lang="cs-CZ" dirty="0" smtClean="0">
                <a:latin typeface="Times New Roman" panose="02020603050405020304" pitchFamily="18" charset="0"/>
                <a:cs typeface="Times New Roman" panose="02020603050405020304" pitchFamily="18" charset="0"/>
              </a:rPr>
              <a:t> by </a:t>
            </a:r>
            <a:r>
              <a:rPr lang="cs-CZ" dirty="0" err="1" smtClean="0">
                <a:latin typeface="Times New Roman" panose="02020603050405020304" pitchFamily="18" charset="0"/>
                <a:cs typeface="Times New Roman" panose="02020603050405020304" pitchFamily="18" charset="0"/>
              </a:rPr>
              <a:t>technical</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equipments</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which</a:t>
            </a:r>
            <a:r>
              <a:rPr lang="cs-CZ" dirty="0" smtClean="0">
                <a:latin typeface="Times New Roman" panose="02020603050405020304" pitchFamily="18" charset="0"/>
                <a:cs typeface="Times New Roman" panose="02020603050405020304" pitchFamily="18" charset="0"/>
              </a:rPr>
              <a:t> are proved in </a:t>
            </a:r>
            <a:r>
              <a:rPr lang="cs-CZ" dirty="0" err="1" smtClean="0">
                <a:latin typeface="Times New Roman" panose="02020603050405020304" pitchFamily="18" charset="0"/>
                <a:cs typeface="Times New Roman" panose="02020603050405020304" pitchFamily="18" charset="0"/>
              </a:rPr>
              <a:t>practice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they</a:t>
            </a:r>
            <a:r>
              <a:rPr lang="cs-CZ" dirty="0" smtClean="0">
                <a:latin typeface="Times New Roman" panose="02020603050405020304" pitchFamily="18" charset="0"/>
                <a:cs typeface="Times New Roman" panose="02020603050405020304" pitchFamily="18" charset="0"/>
              </a:rPr>
              <a:t> are  </a:t>
            </a:r>
            <a:r>
              <a:rPr lang="cs-CZ" dirty="0" err="1" smtClean="0">
                <a:latin typeface="Times New Roman" panose="02020603050405020304" pitchFamily="18" charset="0"/>
                <a:cs typeface="Times New Roman" panose="02020603050405020304" pitchFamily="18" charset="0"/>
              </a:rPr>
              <a:t>tried</a:t>
            </a:r>
            <a:r>
              <a:rPr lang="cs-CZ" dirty="0" smtClean="0">
                <a:latin typeface="Times New Roman" panose="02020603050405020304" pitchFamily="18" charset="0"/>
                <a:cs typeface="Times New Roman" panose="02020603050405020304" pitchFamily="18" charset="0"/>
              </a:rPr>
              <a:t>-and-</a:t>
            </a:r>
            <a:r>
              <a:rPr lang="cs-CZ" dirty="0" err="1" smtClean="0">
                <a:latin typeface="Times New Roman" panose="02020603050405020304" pitchFamily="18" charset="0"/>
                <a:cs typeface="Times New Roman" panose="02020603050405020304" pitchFamily="18" charset="0"/>
              </a:rPr>
              <a:t>tested</a:t>
            </a:r>
            <a:r>
              <a:rPr lang="cs-CZ" dirty="0" smtClean="0">
                <a:latin typeface="Times New Roman" panose="02020603050405020304" pitchFamily="18" charset="0"/>
                <a:cs typeface="Times New Roman" panose="02020603050405020304" pitchFamily="18" charset="0"/>
              </a:rPr>
              <a:t> and </a:t>
            </a:r>
            <a:r>
              <a:rPr lang="cs-CZ" dirty="0" err="1" smtClean="0">
                <a:latin typeface="Times New Roman" panose="02020603050405020304" pitchFamily="18" charset="0"/>
                <a:cs typeface="Times New Roman" panose="02020603050405020304" pitchFamily="18" charset="0"/>
              </a:rPr>
              <a:t>all</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of</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them</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with</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references</a:t>
            </a:r>
            <a:r>
              <a:rPr lang="cs-CZ" dirty="0" smtClean="0">
                <a:latin typeface="Times New Roman" panose="02020603050405020304" pitchFamily="18" charset="0"/>
                <a:cs typeface="Times New Roman" panose="02020603050405020304" pitchFamily="18" charset="0"/>
              </a:rPr>
              <a:t>.</a:t>
            </a:r>
          </a:p>
          <a:p>
            <a:r>
              <a:rPr lang="cs-CZ" dirty="0" smtClean="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 </a:t>
            </a:r>
            <a:r>
              <a:rPr lang="en-US" dirty="0">
                <a:latin typeface="Times New Roman" panose="02020603050405020304" pitchFamily="18" charset="0"/>
                <a:cs typeface="Times New Roman" panose="02020603050405020304" pitchFamily="18" charset="0"/>
              </a:rPr>
              <a:t>following presentation offers the firm products representing the line of handling and gripping devices.</a:t>
            </a:r>
            <a:endParaRPr lang="cs-CZ" dirty="0" smtClean="0">
              <a:latin typeface="Times New Roman" panose="02020603050405020304" pitchFamily="18" charset="0"/>
              <a:cs typeface="Times New Roman" panose="02020603050405020304" pitchFamily="18" charset="0"/>
            </a:endParaRPr>
          </a:p>
          <a:p>
            <a:pPr algn="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230189"/>
            <a:ext cx="3473764" cy="980426"/>
          </a:xfrm>
          <a:prstGeom prst="rect">
            <a:avLst/>
          </a:prstGeom>
        </p:spPr>
      </p:pic>
    </p:spTree>
    <p:extLst>
      <p:ext uri="{BB962C8B-B14F-4D97-AF65-F5344CB8AC3E}">
        <p14:creationId xmlns:p14="http://schemas.microsoft.com/office/powerpoint/2010/main" val="1818649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425" y="230188"/>
            <a:ext cx="3247288" cy="1113949"/>
          </a:xfrm>
        </p:spPr>
      </p:pic>
      <p:pic>
        <p:nvPicPr>
          <p:cNvPr id="7" name="Obrázek 6"/>
          <p:cNvPicPr>
            <a:picLocks noChangeAspect="1"/>
          </p:cNvPicPr>
          <p:nvPr/>
        </p:nvPicPr>
        <p:blipFill>
          <a:blip r:embed="rId3"/>
          <a:stretch>
            <a:fillRect/>
          </a:stretch>
        </p:blipFill>
        <p:spPr>
          <a:xfrm>
            <a:off x="0" y="0"/>
            <a:ext cx="6279424" cy="6858594"/>
          </a:xfrm>
          <a:prstGeom prst="rect">
            <a:avLst/>
          </a:prstGeom>
        </p:spPr>
      </p:pic>
      <p:sp>
        <p:nvSpPr>
          <p:cNvPr id="8" name="TextovéPole 7"/>
          <p:cNvSpPr txBox="1"/>
          <p:nvPr/>
        </p:nvSpPr>
        <p:spPr>
          <a:xfrm>
            <a:off x="6193359" y="625840"/>
            <a:ext cx="6259132" cy="584775"/>
          </a:xfrm>
          <a:prstGeom prst="rect">
            <a:avLst/>
          </a:prstGeom>
          <a:noFill/>
        </p:spPr>
        <p:txBody>
          <a:bodyPr wrap="square" rtlCol="0">
            <a:spAutoFit/>
          </a:bodyPr>
          <a:lstStyle/>
          <a:p>
            <a:r>
              <a:rPr lang="cs-CZ" sz="3200" b="1" dirty="0" smtClean="0">
                <a:latin typeface="Times New Roman" panose="02020603050405020304" pitchFamily="18" charset="0"/>
                <a:cs typeface="Times New Roman" panose="02020603050405020304" pitchFamily="18" charset="0"/>
              </a:rPr>
              <a:t>CERTIFICATE</a:t>
            </a:r>
            <a:endParaRPr lang="cs-CZ" sz="3200" b="1" dirty="0">
              <a:latin typeface="Times New Roman" panose="02020603050405020304" pitchFamily="18" charset="0"/>
              <a:cs typeface="Times New Roman" panose="02020603050405020304" pitchFamily="18" charset="0"/>
            </a:endParaRPr>
          </a:p>
        </p:txBody>
      </p:sp>
      <p:pic>
        <p:nvPicPr>
          <p:cNvPr id="9" name="Obrázek 8"/>
          <p:cNvPicPr>
            <a:picLocks noChangeAspect="1"/>
          </p:cNvPicPr>
          <p:nvPr/>
        </p:nvPicPr>
        <p:blipFill>
          <a:blip r:embed="rId4"/>
          <a:stretch>
            <a:fillRect/>
          </a:stretch>
        </p:blipFill>
        <p:spPr>
          <a:xfrm>
            <a:off x="6193359" y="0"/>
            <a:ext cx="5913633" cy="6858594"/>
          </a:xfrm>
          <a:prstGeom prst="rect">
            <a:avLst/>
          </a:prstGeom>
        </p:spPr>
      </p:pic>
    </p:spTree>
    <p:extLst>
      <p:ext uri="{BB962C8B-B14F-4D97-AF65-F5344CB8AC3E}">
        <p14:creationId xmlns:p14="http://schemas.microsoft.com/office/powerpoint/2010/main" val="17399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49301" y="2751"/>
            <a:ext cx="12290601" cy="6852498"/>
          </a:xfrm>
          <a:prstGeom prst="rect">
            <a:avLst/>
          </a:prstGeom>
        </p:spPr>
      </p:pic>
    </p:spTree>
    <p:extLst>
      <p:ext uri="{BB962C8B-B14F-4D97-AF65-F5344CB8AC3E}">
        <p14:creationId xmlns:p14="http://schemas.microsoft.com/office/powerpoint/2010/main" val="60486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94651" y="-306834"/>
            <a:ext cx="10515600" cy="3034898"/>
          </a:xfrm>
        </p:spPr>
        <p:txBody>
          <a:bodyPr/>
          <a:lstStyle/>
          <a:p>
            <a:r>
              <a:rPr lang="cs-CZ" dirty="0" smtClean="0"/>
              <a:t>                             </a:t>
            </a:r>
            <a:r>
              <a:rPr lang="cs-CZ" sz="2800" u="sng" dirty="0" smtClean="0">
                <a:latin typeface="Times New Roman" panose="02020603050405020304" pitchFamily="18" charset="0"/>
                <a:cs typeface="Times New Roman" panose="02020603050405020304" pitchFamily="18" charset="0"/>
              </a:rPr>
              <a:t>PRODUCTS</a:t>
            </a:r>
            <a:r>
              <a:rPr lang="cs-CZ" u="sng" dirty="0" smtClean="0"/>
              <a:t/>
            </a:r>
            <a:br>
              <a:rPr lang="cs-CZ" u="sng" dirty="0" smtClean="0"/>
            </a:br>
            <a:endParaRPr lang="cs-CZ" dirty="0"/>
          </a:p>
        </p:txBody>
      </p:sp>
      <p:sp>
        <p:nvSpPr>
          <p:cNvPr id="3" name="Zástupný symbol pro obsah 2"/>
          <p:cNvSpPr>
            <a:spLocks noGrp="1"/>
          </p:cNvSpPr>
          <p:nvPr>
            <p:ph idx="1"/>
          </p:nvPr>
        </p:nvSpPr>
        <p:spPr>
          <a:xfrm>
            <a:off x="5243465" y="1210615"/>
            <a:ext cx="10680365" cy="5387967"/>
          </a:xfrm>
        </p:spPr>
        <p:txBody>
          <a:bodyPr numCol="2"/>
          <a:lstStyle/>
          <a:p>
            <a:endParaRPr lang="cs-CZ" dirty="0" smtClean="0">
              <a:latin typeface="Times New Roman" panose="02020603050405020304" pitchFamily="18" charset="0"/>
              <a:cs typeface="Times New Roman" panose="02020603050405020304" pitchFamily="18" charset="0"/>
            </a:endParaRPr>
          </a:p>
          <a:p>
            <a:r>
              <a:rPr lang="cs-CZ" sz="2400" cap="all" dirty="0" smtClean="0">
                <a:latin typeface="Times New Roman" panose="02020603050405020304" pitchFamily="18" charset="0"/>
                <a:cs typeface="Times New Roman" panose="02020603050405020304" pitchFamily="18" charset="0"/>
              </a:rPr>
              <a:t>BEAMS</a:t>
            </a:r>
          </a:p>
          <a:p>
            <a:r>
              <a:rPr lang="cs-CZ" sz="2400" dirty="0">
                <a:latin typeface="Times New Roman" panose="02020603050405020304" pitchFamily="18" charset="0"/>
                <a:cs typeface="Times New Roman" panose="02020603050405020304" pitchFamily="18" charset="0"/>
              </a:rPr>
              <a:t>SPECIAL </a:t>
            </a:r>
            <a:r>
              <a:rPr lang="cs-CZ" sz="2400" dirty="0" smtClean="0">
                <a:latin typeface="Times New Roman" panose="02020603050405020304" pitchFamily="18" charset="0"/>
                <a:cs typeface="Times New Roman" panose="02020603050405020304" pitchFamily="18" charset="0"/>
              </a:rPr>
              <a:t>LIFTING GRIPPER</a:t>
            </a:r>
          </a:p>
          <a:p>
            <a:r>
              <a:rPr lang="cs-CZ" sz="2400" dirty="0" smtClean="0">
                <a:latin typeface="Times New Roman" panose="02020603050405020304" pitchFamily="18" charset="0"/>
                <a:cs typeface="Times New Roman" panose="02020603050405020304" pitchFamily="18" charset="0"/>
              </a:rPr>
              <a:t>FORK </a:t>
            </a:r>
            <a:r>
              <a:rPr lang="cs-CZ" sz="2400" dirty="0">
                <a:latin typeface="Times New Roman" panose="02020603050405020304" pitchFamily="18" charset="0"/>
                <a:cs typeface="Times New Roman" panose="02020603050405020304" pitchFamily="18" charset="0"/>
              </a:rPr>
              <a:t>HINGES ON EURO </a:t>
            </a:r>
            <a:r>
              <a:rPr lang="cs-CZ" sz="2400" dirty="0" smtClean="0">
                <a:latin typeface="Times New Roman" panose="02020603050405020304" pitchFamily="18" charset="0"/>
                <a:cs typeface="Times New Roman" panose="02020603050405020304" pitchFamily="18" charset="0"/>
              </a:rPr>
              <a:t>PALLETS                                </a:t>
            </a:r>
          </a:p>
          <a:p>
            <a:r>
              <a:rPr lang="cs-CZ" sz="2400" dirty="0" smtClean="0">
                <a:latin typeface="Times New Roman" panose="02020603050405020304" pitchFamily="18" charset="0"/>
                <a:cs typeface="Times New Roman" panose="02020603050405020304" pitchFamily="18" charset="0"/>
              </a:rPr>
              <a:t>CRANES</a:t>
            </a:r>
          </a:p>
          <a:p>
            <a:r>
              <a:rPr lang="cs-CZ" sz="2400" dirty="0" smtClean="0">
                <a:latin typeface="Times New Roman" panose="02020603050405020304" pitchFamily="18" charset="0"/>
                <a:cs typeface="Times New Roman" panose="02020603050405020304" pitchFamily="18" charset="0"/>
              </a:rPr>
              <a:t>LIFTING GRIPPER FOR CYLINDERS</a:t>
            </a:r>
          </a:p>
          <a:p>
            <a:r>
              <a:rPr lang="cs-CZ" sz="2400" dirty="0">
                <a:latin typeface="Times New Roman" panose="02020603050405020304" pitchFamily="18" charset="0"/>
                <a:cs typeface="Times New Roman" panose="02020603050405020304" pitchFamily="18" charset="0"/>
              </a:rPr>
              <a:t>LIFTING GRIPPER FOR </a:t>
            </a:r>
            <a:r>
              <a:rPr lang="cs-CZ" sz="2400" dirty="0" smtClean="0">
                <a:latin typeface="Times New Roman" panose="02020603050405020304" pitchFamily="18" charset="0"/>
                <a:cs typeface="Times New Roman" panose="02020603050405020304" pitchFamily="18" charset="0"/>
              </a:rPr>
              <a:t>BARRELS </a:t>
            </a:r>
          </a:p>
          <a:p>
            <a:r>
              <a:rPr lang="cs-CZ" sz="2400" dirty="0" smtClean="0">
                <a:latin typeface="Times New Roman" panose="02020603050405020304" pitchFamily="18" charset="0"/>
                <a:cs typeface="Times New Roman" panose="02020603050405020304" pitchFamily="18" charset="0"/>
              </a:rPr>
              <a:t>LIFTING </a:t>
            </a:r>
            <a:r>
              <a:rPr lang="cs-CZ" sz="2400" dirty="0">
                <a:latin typeface="Times New Roman" panose="02020603050405020304" pitchFamily="18" charset="0"/>
                <a:cs typeface="Times New Roman" panose="02020603050405020304" pitchFamily="18" charset="0"/>
              </a:rPr>
              <a:t>GRIPPER FOR </a:t>
            </a:r>
            <a:r>
              <a:rPr lang="cs-CZ" sz="2400" dirty="0" smtClean="0">
                <a:latin typeface="Times New Roman" panose="02020603050405020304" pitchFamily="18" charset="0"/>
                <a:cs typeface="Times New Roman" panose="02020603050405020304" pitchFamily="18" charset="0"/>
              </a:rPr>
              <a:t>COIL</a:t>
            </a:r>
            <a:endParaRPr lang="cs-CZ" sz="2400" dirty="0">
              <a:latin typeface="Times New Roman" panose="02020603050405020304" pitchFamily="18" charset="0"/>
              <a:cs typeface="Times New Roman" panose="02020603050405020304" pitchFamily="18" charset="0"/>
            </a:endParaRPr>
          </a:p>
          <a:p>
            <a:r>
              <a:rPr lang="cs-CZ" sz="2400" cap="all" dirty="0" smtClean="0">
                <a:latin typeface="Times New Roman" panose="02020603050405020304" pitchFamily="18" charset="0"/>
                <a:cs typeface="Times New Roman" panose="02020603050405020304" pitchFamily="18" charset="0"/>
              </a:rPr>
              <a:t>RAMPS</a:t>
            </a:r>
          </a:p>
          <a:p>
            <a:r>
              <a:rPr lang="cs-CZ" sz="2400" cap="all" dirty="0" smtClean="0">
                <a:latin typeface="Times New Roman" panose="02020603050405020304" pitchFamily="18" charset="0"/>
                <a:cs typeface="Times New Roman" panose="02020603050405020304" pitchFamily="18" charset="0"/>
              </a:rPr>
              <a:t>RAIL GRIPPER</a:t>
            </a:r>
          </a:p>
          <a:p>
            <a:r>
              <a:rPr lang="cs-CZ" sz="2400" cap="all" dirty="0" err="1">
                <a:latin typeface="Times New Roman" panose="02020603050405020304" pitchFamily="18" charset="0"/>
                <a:cs typeface="Times New Roman" panose="02020603050405020304" pitchFamily="18" charset="0"/>
              </a:rPr>
              <a:t>service</a:t>
            </a:r>
            <a:r>
              <a:rPr lang="cs-CZ" sz="2400" cap="all" dirty="0">
                <a:latin typeface="Times New Roman" panose="02020603050405020304" pitchFamily="18" charset="0"/>
                <a:cs typeface="Times New Roman" panose="02020603050405020304" pitchFamily="18" charset="0"/>
              </a:rPr>
              <a:t> </a:t>
            </a:r>
            <a:r>
              <a:rPr lang="cs-CZ" sz="2400" cap="all" dirty="0" err="1">
                <a:latin typeface="Times New Roman" panose="02020603050405020304" pitchFamily="18" charset="0"/>
                <a:cs typeface="Times New Roman" panose="02020603050405020304" pitchFamily="18" charset="0"/>
              </a:rPr>
              <a:t>platforms</a:t>
            </a:r>
            <a:r>
              <a:rPr lang="cs-CZ" sz="2400" cap="all" dirty="0">
                <a:latin typeface="Times New Roman" panose="02020603050405020304" pitchFamily="18" charset="0"/>
                <a:cs typeface="Times New Roman" panose="02020603050405020304" pitchFamily="18" charset="0"/>
              </a:rPr>
              <a:t> to </a:t>
            </a:r>
            <a:r>
              <a:rPr lang="cs-CZ" sz="2400" cap="all" dirty="0" err="1">
                <a:latin typeface="Times New Roman" panose="02020603050405020304" pitchFamily="18" charset="0"/>
                <a:cs typeface="Times New Roman" panose="02020603050405020304" pitchFamily="18" charset="0"/>
              </a:rPr>
              <a:t>fork</a:t>
            </a:r>
            <a:r>
              <a:rPr lang="cs-CZ" sz="2400" cap="all" dirty="0">
                <a:latin typeface="Times New Roman" panose="02020603050405020304" pitchFamily="18" charset="0"/>
                <a:cs typeface="Times New Roman" panose="02020603050405020304" pitchFamily="18" charset="0"/>
              </a:rPr>
              <a:t> </a:t>
            </a:r>
            <a:r>
              <a:rPr lang="cs-CZ" sz="2400" cap="all" dirty="0" err="1" smtClean="0">
                <a:latin typeface="Times New Roman" panose="02020603050405020304" pitchFamily="18" charset="0"/>
                <a:cs typeface="Times New Roman" panose="02020603050405020304" pitchFamily="18" charset="0"/>
              </a:rPr>
              <a:t>anD</a:t>
            </a:r>
            <a:r>
              <a:rPr lang="cs-CZ" sz="2400" cap="all" dirty="0" smtClean="0">
                <a:latin typeface="Times New Roman" panose="02020603050405020304" pitchFamily="18" charset="0"/>
                <a:cs typeface="Times New Roman" panose="02020603050405020304" pitchFamily="18" charset="0"/>
              </a:rPr>
              <a:t> ACCESS BASKETS</a:t>
            </a:r>
            <a:endParaRPr lang="cs-CZ" sz="2400" cap="all" dirty="0">
              <a:latin typeface="Times New Roman" panose="02020603050405020304" pitchFamily="18" charset="0"/>
              <a:cs typeface="Times New Roman" panose="02020603050405020304" pitchFamily="18" charset="0"/>
            </a:endParaRPr>
          </a:p>
          <a:p>
            <a:endParaRPr lang="cs-CZ" sz="2400" cap="all" dirty="0" smtClean="0">
              <a:latin typeface="Times New Roman" panose="02020603050405020304" pitchFamily="18" charset="0"/>
              <a:cs typeface="Times New Roman" panose="02020603050405020304" pitchFamily="18" charset="0"/>
            </a:endParaRPr>
          </a:p>
          <a:p>
            <a:endParaRPr lang="cs-CZ" sz="2400" cap="all" dirty="0" smtClean="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smtClean="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smtClean="0">
              <a:latin typeface="Times New Roman" panose="02020603050405020304" pitchFamily="18" charset="0"/>
              <a:cs typeface="Times New Roman" panose="02020603050405020304" pitchFamily="18" charset="0"/>
            </a:endParaRPr>
          </a:p>
          <a:p>
            <a:endParaRPr lang="cs-CZ" sz="2400" dirty="0" smtClean="0">
              <a:latin typeface="Times New Roman" panose="02020603050405020304" pitchFamily="18" charset="0"/>
              <a:cs typeface="Times New Roman" panose="02020603050405020304" pitchFamily="18" charset="0"/>
            </a:endParaRPr>
          </a:p>
          <a:p>
            <a:pPr marL="0" indent="0">
              <a:buNone/>
            </a:pP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425" y="230188"/>
            <a:ext cx="3247288" cy="1113949"/>
          </a:xfr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99" y="1881160"/>
            <a:ext cx="4416707" cy="4373867"/>
          </a:xfrm>
          <a:prstGeom prst="rect">
            <a:avLst/>
          </a:prstGeom>
        </p:spPr>
      </p:pic>
    </p:spTree>
    <p:extLst>
      <p:ext uri="{BB962C8B-B14F-4D97-AF65-F5344CB8AC3E}">
        <p14:creationId xmlns:p14="http://schemas.microsoft.com/office/powerpoint/2010/main" val="3746087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648</Words>
  <Application>Microsoft Office PowerPoint</Application>
  <PresentationFormat>Vlastní</PresentationFormat>
  <Paragraphs>76</Paragraphs>
  <Slides>30</Slides>
  <Notes>0</Notes>
  <HiddenSlides>0</HiddenSlides>
  <MMClips>0</MMClips>
  <ScaleCrop>false</ScaleCrop>
  <HeadingPairs>
    <vt:vector size="4" baseType="variant">
      <vt:variant>
        <vt:lpstr>Motiv</vt:lpstr>
      </vt:variant>
      <vt:variant>
        <vt:i4>1</vt:i4>
      </vt:variant>
      <vt:variant>
        <vt:lpstr>Nadpisy snímků</vt:lpstr>
      </vt:variant>
      <vt:variant>
        <vt:i4>30</vt:i4>
      </vt:variant>
    </vt:vector>
  </HeadingPairs>
  <TitlesOfParts>
    <vt:vector size="31" baseType="lpstr">
      <vt:lpstr>Motiv Office</vt:lpstr>
      <vt:lpstr>Prezentace aplikace PowerPoint</vt:lpstr>
      <vt:lpstr>Prezentace aplikace PowerPoint</vt:lpstr>
      <vt:lpstr>ABOUT UNIMAN</vt:lpstr>
      <vt:lpstr>Prezentace aplikace PowerPoint</vt:lpstr>
      <vt:lpstr>History</vt:lpstr>
      <vt:lpstr>Product presentation</vt:lpstr>
      <vt:lpstr>Prezentace aplikace PowerPoint</vt:lpstr>
      <vt:lpstr>Prezentace aplikace PowerPoint</vt:lpstr>
      <vt:lpstr>                             PRODUCTS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Jakub Juranek</dc:creator>
  <cp:lastModifiedBy>František Nykodým</cp:lastModifiedBy>
  <cp:revision>57</cp:revision>
  <dcterms:created xsi:type="dcterms:W3CDTF">2015-09-19T12:31:41Z</dcterms:created>
  <dcterms:modified xsi:type="dcterms:W3CDTF">2015-09-29T10:47:22Z</dcterms:modified>
</cp:coreProperties>
</file>